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4" r:id="rId9"/>
    <p:sldId id="28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61" r:id="rId19"/>
    <p:sldId id="273" r:id="rId20"/>
    <p:sldId id="274" r:id="rId21"/>
    <p:sldId id="275" r:id="rId22"/>
    <p:sldId id="276" r:id="rId23"/>
    <p:sldId id="278" r:id="rId24"/>
    <p:sldId id="277" r:id="rId25"/>
    <p:sldId id="279" r:id="rId26"/>
    <p:sldId id="280" r:id="rId27"/>
    <p:sldId id="281" r:id="rId28"/>
    <p:sldId id="282" r:id="rId29"/>
    <p:sldId id="284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85" r:id="rId38"/>
    <p:sldId id="28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6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E3A2DC-12E1-4208-BEC1-3C0F359AC227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F656297-94E8-4B8B-A3DD-3FBE0BAF1D7C}">
      <dgm:prSet phldrT="[Text]"/>
      <dgm:spPr/>
      <dgm:t>
        <a:bodyPr/>
        <a:lstStyle/>
        <a:p>
          <a:r>
            <a:rPr lang="pl-PL" dirty="0" err="1" smtClean="0"/>
            <a:t>Bone</a:t>
          </a:r>
          <a:endParaRPr lang="en-GB" dirty="0"/>
        </a:p>
      </dgm:t>
    </dgm:pt>
    <dgm:pt modelId="{9D111C34-C9C8-4C12-B510-37FFBC2D8700}" type="parTrans" cxnId="{6AAD26A8-E3F0-4EA4-B79A-1FB5A8A8F642}">
      <dgm:prSet/>
      <dgm:spPr/>
      <dgm:t>
        <a:bodyPr/>
        <a:lstStyle/>
        <a:p>
          <a:endParaRPr lang="en-GB"/>
        </a:p>
      </dgm:t>
    </dgm:pt>
    <dgm:pt modelId="{4BA4820D-75EF-4F4C-BF02-56F3ABC6F501}" type="sibTrans" cxnId="{6AAD26A8-E3F0-4EA4-B79A-1FB5A8A8F642}">
      <dgm:prSet/>
      <dgm:spPr/>
      <dgm:t>
        <a:bodyPr/>
        <a:lstStyle/>
        <a:p>
          <a:endParaRPr lang="en-GB"/>
        </a:p>
      </dgm:t>
    </dgm:pt>
    <dgm:pt modelId="{89B5987D-2A06-4FB9-8144-47E3537258DD}">
      <dgm:prSet phldrT="[Text]"/>
      <dgm:spPr/>
      <dgm:t>
        <a:bodyPr/>
        <a:lstStyle/>
        <a:p>
          <a:r>
            <a:rPr lang="pl-PL" dirty="0" smtClean="0"/>
            <a:t>Macro and Micro </a:t>
          </a:r>
          <a:r>
            <a:rPr lang="pl-PL" dirty="0" err="1" smtClean="0"/>
            <a:t>Structure</a:t>
          </a:r>
          <a:endParaRPr lang="en-GB" dirty="0"/>
        </a:p>
      </dgm:t>
    </dgm:pt>
    <dgm:pt modelId="{BE24C239-536D-42CF-A3DE-40CBFF7A1C05}" type="parTrans" cxnId="{9038BB59-F440-476C-9B2F-58E852FF5805}">
      <dgm:prSet/>
      <dgm:spPr/>
      <dgm:t>
        <a:bodyPr/>
        <a:lstStyle/>
        <a:p>
          <a:endParaRPr lang="en-GB"/>
        </a:p>
      </dgm:t>
    </dgm:pt>
    <dgm:pt modelId="{937A63E8-85B9-4137-AE6D-AABCE3450DA8}" type="sibTrans" cxnId="{9038BB59-F440-476C-9B2F-58E852FF5805}">
      <dgm:prSet/>
      <dgm:spPr/>
      <dgm:t>
        <a:bodyPr/>
        <a:lstStyle/>
        <a:p>
          <a:endParaRPr lang="en-GB"/>
        </a:p>
      </dgm:t>
    </dgm:pt>
    <dgm:pt modelId="{3DD7104A-D17D-4E61-B607-D73CF3277E7A}">
      <dgm:prSet phldrT="[Text]"/>
      <dgm:spPr/>
      <dgm:t>
        <a:bodyPr/>
        <a:lstStyle/>
        <a:p>
          <a:r>
            <a:rPr lang="pl-PL" dirty="0" smtClean="0"/>
            <a:t>3D </a:t>
          </a:r>
          <a:r>
            <a:rPr lang="pl-PL" dirty="0" err="1" smtClean="0"/>
            <a:t>Printer</a:t>
          </a:r>
          <a:endParaRPr lang="en-GB" dirty="0"/>
        </a:p>
      </dgm:t>
    </dgm:pt>
    <dgm:pt modelId="{D10FF1E1-97EA-4996-92DD-6363A5672E59}" type="parTrans" cxnId="{9D773135-8064-4812-8C0F-2EE6A54EBB6C}">
      <dgm:prSet/>
      <dgm:spPr/>
      <dgm:t>
        <a:bodyPr/>
        <a:lstStyle/>
        <a:p>
          <a:endParaRPr lang="en-GB"/>
        </a:p>
      </dgm:t>
    </dgm:pt>
    <dgm:pt modelId="{52184B40-D411-4498-9D72-247B34DECBAC}" type="sibTrans" cxnId="{9D773135-8064-4812-8C0F-2EE6A54EBB6C}">
      <dgm:prSet/>
      <dgm:spPr/>
      <dgm:t>
        <a:bodyPr/>
        <a:lstStyle/>
        <a:p>
          <a:endParaRPr lang="en-GB"/>
        </a:p>
      </dgm:t>
    </dgm:pt>
    <dgm:pt modelId="{B3ED24E0-0C9D-42DC-BFA3-54AE6C0F26A5}">
      <dgm:prSet phldrT="[Text]"/>
      <dgm:spPr/>
      <dgm:t>
        <a:bodyPr/>
        <a:lstStyle/>
        <a:p>
          <a:r>
            <a:rPr lang="pl-PL" dirty="0" smtClean="0"/>
            <a:t>Materials</a:t>
          </a:r>
          <a:endParaRPr lang="en-GB" dirty="0"/>
        </a:p>
      </dgm:t>
    </dgm:pt>
    <dgm:pt modelId="{C62073E9-17CA-463F-99AC-9B835CFE1637}" type="parTrans" cxnId="{0DF4F46F-C0DF-4534-BDE4-05EC3A3051E1}">
      <dgm:prSet/>
      <dgm:spPr/>
      <dgm:t>
        <a:bodyPr/>
        <a:lstStyle/>
        <a:p>
          <a:endParaRPr lang="en-GB"/>
        </a:p>
      </dgm:t>
    </dgm:pt>
    <dgm:pt modelId="{384850A1-4885-4DB5-B4DF-53470AC60849}" type="sibTrans" cxnId="{0DF4F46F-C0DF-4534-BDE4-05EC3A3051E1}">
      <dgm:prSet/>
      <dgm:spPr/>
      <dgm:t>
        <a:bodyPr/>
        <a:lstStyle/>
        <a:p>
          <a:endParaRPr lang="en-GB"/>
        </a:p>
      </dgm:t>
    </dgm:pt>
    <dgm:pt modelId="{DE987886-AF94-40A3-99B9-F77398C8E20F}">
      <dgm:prSet phldrT="[Text]"/>
      <dgm:spPr/>
      <dgm:t>
        <a:bodyPr/>
        <a:lstStyle/>
        <a:p>
          <a:r>
            <a:rPr lang="pl-PL" dirty="0" err="1" smtClean="0"/>
            <a:t>Biological</a:t>
          </a:r>
          <a:r>
            <a:rPr lang="pl-PL" dirty="0" smtClean="0"/>
            <a:t> and </a:t>
          </a:r>
          <a:r>
            <a:rPr lang="pl-PL" dirty="0" err="1" smtClean="0"/>
            <a:t>chemical</a:t>
          </a:r>
          <a:r>
            <a:rPr lang="pl-PL" dirty="0" smtClean="0"/>
            <a:t> </a:t>
          </a:r>
          <a:r>
            <a:rPr lang="pl-PL" dirty="0" err="1" smtClean="0"/>
            <a:t>properties</a:t>
          </a:r>
          <a:endParaRPr lang="en-GB" dirty="0"/>
        </a:p>
      </dgm:t>
    </dgm:pt>
    <dgm:pt modelId="{E4F42D08-8D4D-47B2-BDCC-F3CB3732B7BB}" type="parTrans" cxnId="{68D50A71-C49D-45CB-B09D-F4B596BEDD18}">
      <dgm:prSet/>
      <dgm:spPr/>
      <dgm:t>
        <a:bodyPr/>
        <a:lstStyle/>
        <a:p>
          <a:endParaRPr lang="en-GB"/>
        </a:p>
      </dgm:t>
    </dgm:pt>
    <dgm:pt modelId="{FD0D4509-5124-4AB4-AB9A-7FEAC2B85CEC}" type="sibTrans" cxnId="{68D50A71-C49D-45CB-B09D-F4B596BEDD18}">
      <dgm:prSet/>
      <dgm:spPr/>
      <dgm:t>
        <a:bodyPr/>
        <a:lstStyle/>
        <a:p>
          <a:endParaRPr lang="en-GB"/>
        </a:p>
      </dgm:t>
    </dgm:pt>
    <dgm:pt modelId="{1277D670-B25D-413E-929B-C46DA87BF6E4}">
      <dgm:prSet phldrT="[Text]"/>
      <dgm:spPr/>
      <dgm:t>
        <a:bodyPr/>
        <a:lstStyle/>
        <a:p>
          <a:r>
            <a:rPr lang="en-US" b="0" dirty="0" smtClean="0"/>
            <a:t>Osteoblast Isolation, Culture and Development</a:t>
          </a:r>
          <a:endParaRPr lang="en-GB" b="0" dirty="0"/>
        </a:p>
      </dgm:t>
    </dgm:pt>
    <dgm:pt modelId="{FAE4F364-8F52-4DC5-ADDE-5B52FCD527E4}" type="parTrans" cxnId="{475447C0-7A7B-4D2F-A270-E17A5E6696F6}">
      <dgm:prSet/>
      <dgm:spPr/>
      <dgm:t>
        <a:bodyPr/>
        <a:lstStyle/>
        <a:p>
          <a:endParaRPr lang="en-GB"/>
        </a:p>
      </dgm:t>
    </dgm:pt>
    <dgm:pt modelId="{A79B6F26-AA46-46BF-A2CE-FA731C2D3AC2}" type="sibTrans" cxnId="{475447C0-7A7B-4D2F-A270-E17A5E6696F6}">
      <dgm:prSet/>
      <dgm:spPr/>
      <dgm:t>
        <a:bodyPr/>
        <a:lstStyle/>
        <a:p>
          <a:endParaRPr lang="en-GB"/>
        </a:p>
      </dgm:t>
    </dgm:pt>
    <dgm:pt modelId="{4360CB9F-B664-45FF-9677-005AAC01EB1B}">
      <dgm:prSet phldrT="[Text]"/>
      <dgm:spPr/>
      <dgm:t>
        <a:bodyPr/>
        <a:lstStyle/>
        <a:p>
          <a:r>
            <a:rPr lang="en-US" b="0" dirty="0" err="1" smtClean="0"/>
            <a:t>Calvarial</a:t>
          </a:r>
          <a:r>
            <a:rPr lang="en-US" b="0" dirty="0" smtClean="0"/>
            <a:t> Osteoblast Attachment, Proliferation and Function</a:t>
          </a:r>
          <a:endParaRPr lang="en-GB" b="0" dirty="0"/>
        </a:p>
      </dgm:t>
    </dgm:pt>
    <dgm:pt modelId="{3C557D36-CA93-4734-A916-FBA14FC23FE0}" type="parTrans" cxnId="{9991DF13-5304-4DB0-853B-731A51BEDCBA}">
      <dgm:prSet/>
      <dgm:spPr/>
      <dgm:t>
        <a:bodyPr/>
        <a:lstStyle/>
        <a:p>
          <a:endParaRPr lang="en-GB"/>
        </a:p>
      </dgm:t>
    </dgm:pt>
    <dgm:pt modelId="{0B03C82F-DDC3-406C-934A-7E92D238B6D1}" type="sibTrans" cxnId="{9991DF13-5304-4DB0-853B-731A51BEDCBA}">
      <dgm:prSet/>
      <dgm:spPr/>
      <dgm:t>
        <a:bodyPr/>
        <a:lstStyle/>
        <a:p>
          <a:endParaRPr lang="en-GB"/>
        </a:p>
      </dgm:t>
    </dgm:pt>
    <dgm:pt modelId="{601DCB59-E801-47EE-B7A2-FC7DDDDB5CB1}">
      <dgm:prSet phldrT="[Text]"/>
      <dgm:spPr/>
      <dgm:t>
        <a:bodyPr/>
        <a:lstStyle/>
        <a:p>
          <a:r>
            <a:rPr lang="en-US" dirty="0" smtClean="0"/>
            <a:t>Bone Formation by Implantation of Osteoblast-Seeded 3D Cellular scaffolds into Rabbit femur</a:t>
          </a:r>
          <a:endParaRPr lang="en-GB" dirty="0"/>
        </a:p>
      </dgm:t>
    </dgm:pt>
    <dgm:pt modelId="{5540A906-065C-4E86-B503-5E98064DB9FA}" type="parTrans" cxnId="{AD76011E-3871-4648-87A1-53DEC386DB2E}">
      <dgm:prSet/>
      <dgm:spPr/>
      <dgm:t>
        <a:bodyPr/>
        <a:lstStyle/>
        <a:p>
          <a:endParaRPr lang="en-GB"/>
        </a:p>
      </dgm:t>
    </dgm:pt>
    <dgm:pt modelId="{056155DF-7411-4DE7-AB81-B4F0A1CAF110}" type="sibTrans" cxnId="{AD76011E-3871-4648-87A1-53DEC386DB2E}">
      <dgm:prSet/>
      <dgm:spPr/>
      <dgm:t>
        <a:bodyPr/>
        <a:lstStyle/>
        <a:p>
          <a:endParaRPr lang="en-GB"/>
        </a:p>
      </dgm:t>
    </dgm:pt>
    <dgm:pt modelId="{412AFCCD-8105-4380-B441-02A3339E9DF2}" type="pres">
      <dgm:prSet presAssocID="{32E3A2DC-12E1-4208-BEC1-3C0F359AC227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en-GB"/>
        </a:p>
      </dgm:t>
    </dgm:pt>
    <dgm:pt modelId="{BCD2207A-E17B-4281-8288-80578118AA85}" type="pres">
      <dgm:prSet presAssocID="{4F656297-94E8-4B8B-A3DD-3FBE0BAF1D7C}" presName="firstNode" presStyleLbl="node1" presStyleIdx="0" presStyleCnt="8" custLinFactNeighborX="1030" custLinFactNeighborY="-223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530062-A2FC-4CE7-8363-F86E303FC88C}" type="pres">
      <dgm:prSet presAssocID="{4BA4820D-75EF-4F4C-BF02-56F3ABC6F501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F058F19-7BB2-4056-B315-85D62797423D}" type="pres">
      <dgm:prSet presAssocID="{89B5987D-2A06-4FB9-8144-47E3537258DD}" presName="middleNode" presStyleCnt="0"/>
      <dgm:spPr/>
    </dgm:pt>
    <dgm:pt modelId="{879A11C9-C5E1-4CB6-903E-0E2C1083C847}" type="pres">
      <dgm:prSet presAssocID="{89B5987D-2A06-4FB9-8144-47E3537258DD}" presName="padding" presStyleLbl="node1" presStyleIdx="0" presStyleCnt="8"/>
      <dgm:spPr/>
    </dgm:pt>
    <dgm:pt modelId="{02CDA0F8-6842-4A00-BC9A-0A4765827F5F}" type="pres">
      <dgm:prSet presAssocID="{89B5987D-2A06-4FB9-8144-47E3537258DD}" presName="shap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A083C3C-0B95-4F8B-80A0-DC138FE94684}" type="pres">
      <dgm:prSet presAssocID="{937A63E8-85B9-4137-AE6D-AABCE3450DA8}" presName="sibTrans" presStyleLbl="sibTrans2D1" presStyleIdx="1" presStyleCnt="7"/>
      <dgm:spPr/>
      <dgm:t>
        <a:bodyPr/>
        <a:lstStyle/>
        <a:p>
          <a:endParaRPr lang="en-GB"/>
        </a:p>
      </dgm:t>
    </dgm:pt>
    <dgm:pt modelId="{883C4F35-528A-443D-B2EB-677A72836E9F}" type="pres">
      <dgm:prSet presAssocID="{3DD7104A-D17D-4E61-B607-D73CF3277E7A}" presName="middleNode" presStyleCnt="0"/>
      <dgm:spPr/>
    </dgm:pt>
    <dgm:pt modelId="{790E0773-6B40-46FA-9E87-19E996FE403B}" type="pres">
      <dgm:prSet presAssocID="{3DD7104A-D17D-4E61-B607-D73CF3277E7A}" presName="padding" presStyleLbl="node1" presStyleIdx="1" presStyleCnt="8"/>
      <dgm:spPr/>
    </dgm:pt>
    <dgm:pt modelId="{85B021B5-83B9-4287-B5DC-4301284D3F54}" type="pres">
      <dgm:prSet presAssocID="{3DD7104A-D17D-4E61-B607-D73CF3277E7A}" presName="shap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DB31DA0-C02F-4780-8BCF-D95BEEA825D5}" type="pres">
      <dgm:prSet presAssocID="{52184B40-D411-4498-9D72-247B34DECBAC}" presName="sibTrans" presStyleLbl="sibTrans2D1" presStyleIdx="2" presStyleCnt="7"/>
      <dgm:spPr/>
      <dgm:t>
        <a:bodyPr/>
        <a:lstStyle/>
        <a:p>
          <a:endParaRPr lang="en-GB"/>
        </a:p>
      </dgm:t>
    </dgm:pt>
    <dgm:pt modelId="{61460AEB-4574-4500-89AF-B6A9A0CDE8B5}" type="pres">
      <dgm:prSet presAssocID="{B3ED24E0-0C9D-42DC-BFA3-54AE6C0F26A5}" presName="middleNode" presStyleCnt="0"/>
      <dgm:spPr/>
    </dgm:pt>
    <dgm:pt modelId="{A3F5B017-6C47-4C9A-B5F4-DFF1DE3F3ACA}" type="pres">
      <dgm:prSet presAssocID="{B3ED24E0-0C9D-42DC-BFA3-54AE6C0F26A5}" presName="padding" presStyleLbl="node1" presStyleIdx="2" presStyleCnt="8"/>
      <dgm:spPr/>
    </dgm:pt>
    <dgm:pt modelId="{D20E14CD-89D4-494B-A09F-BCFA1D886649}" type="pres">
      <dgm:prSet presAssocID="{B3ED24E0-0C9D-42DC-BFA3-54AE6C0F26A5}" presName="shap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EDADAEF-E1C6-4F27-B649-009576527E90}" type="pres">
      <dgm:prSet presAssocID="{384850A1-4885-4DB5-B4DF-53470AC60849}" presName="sibTrans" presStyleLbl="sibTrans2D1" presStyleIdx="3" presStyleCnt="7"/>
      <dgm:spPr/>
      <dgm:t>
        <a:bodyPr/>
        <a:lstStyle/>
        <a:p>
          <a:endParaRPr lang="en-GB"/>
        </a:p>
      </dgm:t>
    </dgm:pt>
    <dgm:pt modelId="{5CA39024-DA9B-4DE2-8B20-CB8F2859FF97}" type="pres">
      <dgm:prSet presAssocID="{DE987886-AF94-40A3-99B9-F77398C8E20F}" presName="middleNode" presStyleCnt="0"/>
      <dgm:spPr/>
    </dgm:pt>
    <dgm:pt modelId="{66BFAEA2-1F2E-453C-8615-765972AF2F99}" type="pres">
      <dgm:prSet presAssocID="{DE987886-AF94-40A3-99B9-F77398C8E20F}" presName="padding" presStyleLbl="node1" presStyleIdx="3" presStyleCnt="8"/>
      <dgm:spPr/>
    </dgm:pt>
    <dgm:pt modelId="{FA483734-870C-4627-981F-BD7908FBF5CA}" type="pres">
      <dgm:prSet presAssocID="{DE987886-AF94-40A3-99B9-F77398C8E20F}" presName="shap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E7E60D6-3400-47A8-A52C-34938AB677D4}" type="pres">
      <dgm:prSet presAssocID="{FD0D4509-5124-4AB4-AB9A-7FEAC2B85CEC}" presName="sibTrans" presStyleLbl="sibTrans2D1" presStyleIdx="4" presStyleCnt="7"/>
      <dgm:spPr/>
      <dgm:t>
        <a:bodyPr/>
        <a:lstStyle/>
        <a:p>
          <a:endParaRPr lang="en-GB"/>
        </a:p>
      </dgm:t>
    </dgm:pt>
    <dgm:pt modelId="{AE4B1C39-D070-4E8B-A656-93FFC72AF3A2}" type="pres">
      <dgm:prSet presAssocID="{1277D670-B25D-413E-929B-C46DA87BF6E4}" presName="middleNode" presStyleCnt="0"/>
      <dgm:spPr/>
    </dgm:pt>
    <dgm:pt modelId="{42D09005-F4B3-4F5C-90BC-FFAB5A750A21}" type="pres">
      <dgm:prSet presAssocID="{1277D670-B25D-413E-929B-C46DA87BF6E4}" presName="padding" presStyleLbl="node1" presStyleIdx="4" presStyleCnt="8"/>
      <dgm:spPr/>
    </dgm:pt>
    <dgm:pt modelId="{B829BDC9-1C63-4D49-9C24-936A877FB5BB}" type="pres">
      <dgm:prSet presAssocID="{1277D670-B25D-413E-929B-C46DA87BF6E4}" presName="shap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5BDDD7B-B06C-4DA0-A844-EDC71A3B5892}" type="pres">
      <dgm:prSet presAssocID="{A79B6F26-AA46-46BF-A2CE-FA731C2D3AC2}" presName="sibTrans" presStyleLbl="sibTrans2D1" presStyleIdx="5" presStyleCnt="7"/>
      <dgm:spPr/>
      <dgm:t>
        <a:bodyPr/>
        <a:lstStyle/>
        <a:p>
          <a:endParaRPr lang="en-GB"/>
        </a:p>
      </dgm:t>
    </dgm:pt>
    <dgm:pt modelId="{0238E78C-F4E8-4B4C-8934-2043685A532F}" type="pres">
      <dgm:prSet presAssocID="{4360CB9F-B664-45FF-9677-005AAC01EB1B}" presName="middleNode" presStyleCnt="0"/>
      <dgm:spPr/>
    </dgm:pt>
    <dgm:pt modelId="{0F3299BE-F282-4A3A-BB5C-20333C560071}" type="pres">
      <dgm:prSet presAssocID="{4360CB9F-B664-45FF-9677-005AAC01EB1B}" presName="padding" presStyleLbl="node1" presStyleIdx="5" presStyleCnt="8"/>
      <dgm:spPr/>
    </dgm:pt>
    <dgm:pt modelId="{B37CF535-D019-4C36-A0D0-0181812D6331}" type="pres">
      <dgm:prSet presAssocID="{4360CB9F-B664-45FF-9677-005AAC01EB1B}" presName="shap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880995-02D2-41D8-81B9-BFD0547F954A}" type="pres">
      <dgm:prSet presAssocID="{0B03C82F-DDC3-406C-934A-7E92D238B6D1}" presName="sibTrans" presStyleLbl="sibTrans2D1" presStyleIdx="6" presStyleCnt="7"/>
      <dgm:spPr/>
      <dgm:t>
        <a:bodyPr/>
        <a:lstStyle/>
        <a:p>
          <a:endParaRPr lang="en-GB"/>
        </a:p>
      </dgm:t>
    </dgm:pt>
    <dgm:pt modelId="{5BFB6FB3-3FF8-4909-881D-090C4E18BA01}" type="pres">
      <dgm:prSet presAssocID="{601DCB59-E801-47EE-B7A2-FC7DDDDB5CB1}" presName="last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22110525-F4B0-4582-9EF3-FBC39C877EEA}" type="presOf" srcId="{A79B6F26-AA46-46BF-A2CE-FA731C2D3AC2}" destId="{75BDDD7B-B06C-4DA0-A844-EDC71A3B5892}" srcOrd="0" destOrd="0" presId="urn:microsoft.com/office/officeart/2005/8/layout/bProcess2"/>
    <dgm:cxn modelId="{8B8E795D-F768-4126-94D1-CBC96488E2A9}" type="presOf" srcId="{52184B40-D411-4498-9D72-247B34DECBAC}" destId="{5DB31DA0-C02F-4780-8BCF-D95BEEA825D5}" srcOrd="0" destOrd="0" presId="urn:microsoft.com/office/officeart/2005/8/layout/bProcess2"/>
    <dgm:cxn modelId="{099D5CF7-6B4E-4BE2-8F3F-65849E5FD1BD}" type="presOf" srcId="{4360CB9F-B664-45FF-9677-005AAC01EB1B}" destId="{B37CF535-D019-4C36-A0D0-0181812D6331}" srcOrd="0" destOrd="0" presId="urn:microsoft.com/office/officeart/2005/8/layout/bProcess2"/>
    <dgm:cxn modelId="{71A779FC-4B73-47B0-9A0E-99F3ED35BAE6}" type="presOf" srcId="{4F656297-94E8-4B8B-A3DD-3FBE0BAF1D7C}" destId="{BCD2207A-E17B-4281-8288-80578118AA85}" srcOrd="0" destOrd="0" presId="urn:microsoft.com/office/officeart/2005/8/layout/bProcess2"/>
    <dgm:cxn modelId="{475447C0-7A7B-4D2F-A270-E17A5E6696F6}" srcId="{32E3A2DC-12E1-4208-BEC1-3C0F359AC227}" destId="{1277D670-B25D-413E-929B-C46DA87BF6E4}" srcOrd="5" destOrd="0" parTransId="{FAE4F364-8F52-4DC5-ADDE-5B52FCD527E4}" sibTransId="{A79B6F26-AA46-46BF-A2CE-FA731C2D3AC2}"/>
    <dgm:cxn modelId="{0DF4F46F-C0DF-4534-BDE4-05EC3A3051E1}" srcId="{32E3A2DC-12E1-4208-BEC1-3C0F359AC227}" destId="{B3ED24E0-0C9D-42DC-BFA3-54AE6C0F26A5}" srcOrd="3" destOrd="0" parTransId="{C62073E9-17CA-463F-99AC-9B835CFE1637}" sibTransId="{384850A1-4885-4DB5-B4DF-53470AC60849}"/>
    <dgm:cxn modelId="{6AAD26A8-E3F0-4EA4-B79A-1FB5A8A8F642}" srcId="{32E3A2DC-12E1-4208-BEC1-3C0F359AC227}" destId="{4F656297-94E8-4B8B-A3DD-3FBE0BAF1D7C}" srcOrd="0" destOrd="0" parTransId="{9D111C34-C9C8-4C12-B510-37FFBC2D8700}" sibTransId="{4BA4820D-75EF-4F4C-BF02-56F3ABC6F501}"/>
    <dgm:cxn modelId="{7CE2B276-78C6-425C-B09D-E16334E097D0}" type="presOf" srcId="{89B5987D-2A06-4FB9-8144-47E3537258DD}" destId="{02CDA0F8-6842-4A00-BC9A-0A4765827F5F}" srcOrd="0" destOrd="0" presId="urn:microsoft.com/office/officeart/2005/8/layout/bProcess2"/>
    <dgm:cxn modelId="{AD76011E-3871-4648-87A1-53DEC386DB2E}" srcId="{32E3A2DC-12E1-4208-BEC1-3C0F359AC227}" destId="{601DCB59-E801-47EE-B7A2-FC7DDDDB5CB1}" srcOrd="7" destOrd="0" parTransId="{5540A906-065C-4E86-B503-5E98064DB9FA}" sibTransId="{056155DF-7411-4DE7-AB81-B4F0A1CAF110}"/>
    <dgm:cxn modelId="{E85CB1C6-86BF-4103-AFF1-B755339D6BE6}" type="presOf" srcId="{0B03C82F-DDC3-406C-934A-7E92D238B6D1}" destId="{47880995-02D2-41D8-81B9-BFD0547F954A}" srcOrd="0" destOrd="0" presId="urn:microsoft.com/office/officeart/2005/8/layout/bProcess2"/>
    <dgm:cxn modelId="{65739083-FD8D-4D5D-B75B-FFF331FB0D03}" type="presOf" srcId="{FD0D4509-5124-4AB4-AB9A-7FEAC2B85CEC}" destId="{9E7E60D6-3400-47A8-A52C-34938AB677D4}" srcOrd="0" destOrd="0" presId="urn:microsoft.com/office/officeart/2005/8/layout/bProcess2"/>
    <dgm:cxn modelId="{9991DF13-5304-4DB0-853B-731A51BEDCBA}" srcId="{32E3A2DC-12E1-4208-BEC1-3C0F359AC227}" destId="{4360CB9F-B664-45FF-9677-005AAC01EB1B}" srcOrd="6" destOrd="0" parTransId="{3C557D36-CA93-4734-A916-FBA14FC23FE0}" sibTransId="{0B03C82F-DDC3-406C-934A-7E92D238B6D1}"/>
    <dgm:cxn modelId="{E766D4D9-87F8-4F63-8CEC-5A29FE5FB465}" type="presOf" srcId="{1277D670-B25D-413E-929B-C46DA87BF6E4}" destId="{B829BDC9-1C63-4D49-9C24-936A877FB5BB}" srcOrd="0" destOrd="0" presId="urn:microsoft.com/office/officeart/2005/8/layout/bProcess2"/>
    <dgm:cxn modelId="{9038BB59-F440-476C-9B2F-58E852FF5805}" srcId="{32E3A2DC-12E1-4208-BEC1-3C0F359AC227}" destId="{89B5987D-2A06-4FB9-8144-47E3537258DD}" srcOrd="1" destOrd="0" parTransId="{BE24C239-536D-42CF-A3DE-40CBFF7A1C05}" sibTransId="{937A63E8-85B9-4137-AE6D-AABCE3450DA8}"/>
    <dgm:cxn modelId="{291F4B5B-F171-439D-A136-421690A907C9}" type="presOf" srcId="{3DD7104A-D17D-4E61-B607-D73CF3277E7A}" destId="{85B021B5-83B9-4287-B5DC-4301284D3F54}" srcOrd="0" destOrd="0" presId="urn:microsoft.com/office/officeart/2005/8/layout/bProcess2"/>
    <dgm:cxn modelId="{C9014CE7-1712-4948-8C21-806219910257}" type="presOf" srcId="{937A63E8-85B9-4137-AE6D-AABCE3450DA8}" destId="{4A083C3C-0B95-4F8B-80A0-DC138FE94684}" srcOrd="0" destOrd="0" presId="urn:microsoft.com/office/officeart/2005/8/layout/bProcess2"/>
    <dgm:cxn modelId="{68D50A71-C49D-45CB-B09D-F4B596BEDD18}" srcId="{32E3A2DC-12E1-4208-BEC1-3C0F359AC227}" destId="{DE987886-AF94-40A3-99B9-F77398C8E20F}" srcOrd="4" destOrd="0" parTransId="{E4F42D08-8D4D-47B2-BDCC-F3CB3732B7BB}" sibTransId="{FD0D4509-5124-4AB4-AB9A-7FEAC2B85CEC}"/>
    <dgm:cxn modelId="{9D773135-8064-4812-8C0F-2EE6A54EBB6C}" srcId="{32E3A2DC-12E1-4208-BEC1-3C0F359AC227}" destId="{3DD7104A-D17D-4E61-B607-D73CF3277E7A}" srcOrd="2" destOrd="0" parTransId="{D10FF1E1-97EA-4996-92DD-6363A5672E59}" sibTransId="{52184B40-D411-4498-9D72-247B34DECBAC}"/>
    <dgm:cxn modelId="{2CC22E7C-EFB8-4865-9641-344E3603E331}" type="presOf" srcId="{4BA4820D-75EF-4F4C-BF02-56F3ABC6F501}" destId="{16530062-A2FC-4CE7-8363-F86E303FC88C}" srcOrd="0" destOrd="0" presId="urn:microsoft.com/office/officeart/2005/8/layout/bProcess2"/>
    <dgm:cxn modelId="{9F6D1F23-9D13-4B35-A09F-5D5D805AE9C2}" type="presOf" srcId="{B3ED24E0-0C9D-42DC-BFA3-54AE6C0F26A5}" destId="{D20E14CD-89D4-494B-A09F-BCFA1D886649}" srcOrd="0" destOrd="0" presId="urn:microsoft.com/office/officeart/2005/8/layout/bProcess2"/>
    <dgm:cxn modelId="{2F586F69-07E3-432B-AA49-D968C7A7B55B}" type="presOf" srcId="{DE987886-AF94-40A3-99B9-F77398C8E20F}" destId="{FA483734-870C-4627-981F-BD7908FBF5CA}" srcOrd="0" destOrd="0" presId="urn:microsoft.com/office/officeart/2005/8/layout/bProcess2"/>
    <dgm:cxn modelId="{5C2A96DF-FD91-4DC7-A1C3-37C8A51E5274}" type="presOf" srcId="{32E3A2DC-12E1-4208-BEC1-3C0F359AC227}" destId="{412AFCCD-8105-4380-B441-02A3339E9DF2}" srcOrd="0" destOrd="0" presId="urn:microsoft.com/office/officeart/2005/8/layout/bProcess2"/>
    <dgm:cxn modelId="{8FF7528E-18CF-41A5-9D88-DB085B252964}" type="presOf" srcId="{601DCB59-E801-47EE-B7A2-FC7DDDDB5CB1}" destId="{5BFB6FB3-3FF8-4909-881D-090C4E18BA01}" srcOrd="0" destOrd="0" presId="urn:microsoft.com/office/officeart/2005/8/layout/bProcess2"/>
    <dgm:cxn modelId="{DB15A3F6-5A90-4072-B19C-39CF253E9E5D}" type="presOf" srcId="{384850A1-4885-4DB5-B4DF-53470AC60849}" destId="{1EDADAEF-E1C6-4F27-B649-009576527E90}" srcOrd="0" destOrd="0" presId="urn:microsoft.com/office/officeart/2005/8/layout/bProcess2"/>
    <dgm:cxn modelId="{51770BE0-9305-44BE-821D-0656F84CF30B}" type="presParOf" srcId="{412AFCCD-8105-4380-B441-02A3339E9DF2}" destId="{BCD2207A-E17B-4281-8288-80578118AA85}" srcOrd="0" destOrd="0" presId="urn:microsoft.com/office/officeart/2005/8/layout/bProcess2"/>
    <dgm:cxn modelId="{3952D579-7B9F-465A-8F59-49589D885A59}" type="presParOf" srcId="{412AFCCD-8105-4380-B441-02A3339E9DF2}" destId="{16530062-A2FC-4CE7-8363-F86E303FC88C}" srcOrd="1" destOrd="0" presId="urn:microsoft.com/office/officeart/2005/8/layout/bProcess2"/>
    <dgm:cxn modelId="{F3C2D875-3BC8-45A3-AA17-9299FA7633B7}" type="presParOf" srcId="{412AFCCD-8105-4380-B441-02A3339E9DF2}" destId="{1F058F19-7BB2-4056-B315-85D62797423D}" srcOrd="2" destOrd="0" presId="urn:microsoft.com/office/officeart/2005/8/layout/bProcess2"/>
    <dgm:cxn modelId="{37937F73-EAF4-465B-98FA-DEDEBC3E7F45}" type="presParOf" srcId="{1F058F19-7BB2-4056-B315-85D62797423D}" destId="{879A11C9-C5E1-4CB6-903E-0E2C1083C847}" srcOrd="0" destOrd="0" presId="urn:microsoft.com/office/officeart/2005/8/layout/bProcess2"/>
    <dgm:cxn modelId="{C07C557D-8E8F-4269-89E0-35CB444B1CA8}" type="presParOf" srcId="{1F058F19-7BB2-4056-B315-85D62797423D}" destId="{02CDA0F8-6842-4A00-BC9A-0A4765827F5F}" srcOrd="1" destOrd="0" presId="urn:microsoft.com/office/officeart/2005/8/layout/bProcess2"/>
    <dgm:cxn modelId="{950C59CA-FAC2-4B8B-BE79-B9E1FD2C4625}" type="presParOf" srcId="{412AFCCD-8105-4380-B441-02A3339E9DF2}" destId="{4A083C3C-0B95-4F8B-80A0-DC138FE94684}" srcOrd="3" destOrd="0" presId="urn:microsoft.com/office/officeart/2005/8/layout/bProcess2"/>
    <dgm:cxn modelId="{1163A2AF-D235-4D41-8D5E-2FCF001CA35B}" type="presParOf" srcId="{412AFCCD-8105-4380-B441-02A3339E9DF2}" destId="{883C4F35-528A-443D-B2EB-677A72836E9F}" srcOrd="4" destOrd="0" presId="urn:microsoft.com/office/officeart/2005/8/layout/bProcess2"/>
    <dgm:cxn modelId="{E077B7D8-ECEB-42E5-A7F8-115CFFB830EA}" type="presParOf" srcId="{883C4F35-528A-443D-B2EB-677A72836E9F}" destId="{790E0773-6B40-46FA-9E87-19E996FE403B}" srcOrd="0" destOrd="0" presId="urn:microsoft.com/office/officeart/2005/8/layout/bProcess2"/>
    <dgm:cxn modelId="{3B2A451F-5158-4A3E-B188-6EAC62BCD1A8}" type="presParOf" srcId="{883C4F35-528A-443D-B2EB-677A72836E9F}" destId="{85B021B5-83B9-4287-B5DC-4301284D3F54}" srcOrd="1" destOrd="0" presId="urn:microsoft.com/office/officeart/2005/8/layout/bProcess2"/>
    <dgm:cxn modelId="{79B683A7-2328-4B0E-B3C6-D16D7D45B1F6}" type="presParOf" srcId="{412AFCCD-8105-4380-B441-02A3339E9DF2}" destId="{5DB31DA0-C02F-4780-8BCF-D95BEEA825D5}" srcOrd="5" destOrd="0" presId="urn:microsoft.com/office/officeart/2005/8/layout/bProcess2"/>
    <dgm:cxn modelId="{B0B80F1F-34E9-4BD5-A69C-52380B1A8A09}" type="presParOf" srcId="{412AFCCD-8105-4380-B441-02A3339E9DF2}" destId="{61460AEB-4574-4500-89AF-B6A9A0CDE8B5}" srcOrd="6" destOrd="0" presId="urn:microsoft.com/office/officeart/2005/8/layout/bProcess2"/>
    <dgm:cxn modelId="{F362575C-A10C-4C08-A8A1-229CA69E29F7}" type="presParOf" srcId="{61460AEB-4574-4500-89AF-B6A9A0CDE8B5}" destId="{A3F5B017-6C47-4C9A-B5F4-DFF1DE3F3ACA}" srcOrd="0" destOrd="0" presId="urn:microsoft.com/office/officeart/2005/8/layout/bProcess2"/>
    <dgm:cxn modelId="{43B39147-E1A8-4F00-836F-9EB9857BBFA4}" type="presParOf" srcId="{61460AEB-4574-4500-89AF-B6A9A0CDE8B5}" destId="{D20E14CD-89D4-494B-A09F-BCFA1D886649}" srcOrd="1" destOrd="0" presId="urn:microsoft.com/office/officeart/2005/8/layout/bProcess2"/>
    <dgm:cxn modelId="{3ACAEAF6-5DCB-4281-A770-CFC5315EBF17}" type="presParOf" srcId="{412AFCCD-8105-4380-B441-02A3339E9DF2}" destId="{1EDADAEF-E1C6-4F27-B649-009576527E90}" srcOrd="7" destOrd="0" presId="urn:microsoft.com/office/officeart/2005/8/layout/bProcess2"/>
    <dgm:cxn modelId="{E1C5250B-02EC-4ED7-8EEF-B3A2B85CC7A7}" type="presParOf" srcId="{412AFCCD-8105-4380-B441-02A3339E9DF2}" destId="{5CA39024-DA9B-4DE2-8B20-CB8F2859FF97}" srcOrd="8" destOrd="0" presId="urn:microsoft.com/office/officeart/2005/8/layout/bProcess2"/>
    <dgm:cxn modelId="{522FEF81-7B32-458F-A7FC-A6AF9074769C}" type="presParOf" srcId="{5CA39024-DA9B-4DE2-8B20-CB8F2859FF97}" destId="{66BFAEA2-1F2E-453C-8615-765972AF2F99}" srcOrd="0" destOrd="0" presId="urn:microsoft.com/office/officeart/2005/8/layout/bProcess2"/>
    <dgm:cxn modelId="{4B1ACF58-DF5B-44C3-B1E5-11F0C7272A65}" type="presParOf" srcId="{5CA39024-DA9B-4DE2-8B20-CB8F2859FF97}" destId="{FA483734-870C-4627-981F-BD7908FBF5CA}" srcOrd="1" destOrd="0" presId="urn:microsoft.com/office/officeart/2005/8/layout/bProcess2"/>
    <dgm:cxn modelId="{5C5695A6-8DE6-40D9-9A1E-DE9F577B4C74}" type="presParOf" srcId="{412AFCCD-8105-4380-B441-02A3339E9DF2}" destId="{9E7E60D6-3400-47A8-A52C-34938AB677D4}" srcOrd="9" destOrd="0" presId="urn:microsoft.com/office/officeart/2005/8/layout/bProcess2"/>
    <dgm:cxn modelId="{A857BF9E-F653-4D3C-A3B0-382D5CB21029}" type="presParOf" srcId="{412AFCCD-8105-4380-B441-02A3339E9DF2}" destId="{AE4B1C39-D070-4E8B-A656-93FFC72AF3A2}" srcOrd="10" destOrd="0" presId="urn:microsoft.com/office/officeart/2005/8/layout/bProcess2"/>
    <dgm:cxn modelId="{CECE1B8F-D1D5-4BDC-A820-84693551F8E4}" type="presParOf" srcId="{AE4B1C39-D070-4E8B-A656-93FFC72AF3A2}" destId="{42D09005-F4B3-4F5C-90BC-FFAB5A750A21}" srcOrd="0" destOrd="0" presId="urn:microsoft.com/office/officeart/2005/8/layout/bProcess2"/>
    <dgm:cxn modelId="{0BBE1647-70AC-452B-8A7B-357AA65E2893}" type="presParOf" srcId="{AE4B1C39-D070-4E8B-A656-93FFC72AF3A2}" destId="{B829BDC9-1C63-4D49-9C24-936A877FB5BB}" srcOrd="1" destOrd="0" presId="urn:microsoft.com/office/officeart/2005/8/layout/bProcess2"/>
    <dgm:cxn modelId="{CF1D5E6B-1AC7-4F34-BF7A-FD6FAAE02C78}" type="presParOf" srcId="{412AFCCD-8105-4380-B441-02A3339E9DF2}" destId="{75BDDD7B-B06C-4DA0-A844-EDC71A3B5892}" srcOrd="11" destOrd="0" presId="urn:microsoft.com/office/officeart/2005/8/layout/bProcess2"/>
    <dgm:cxn modelId="{7F48124A-1B9B-4D81-B695-1B55A9B42D0F}" type="presParOf" srcId="{412AFCCD-8105-4380-B441-02A3339E9DF2}" destId="{0238E78C-F4E8-4B4C-8934-2043685A532F}" srcOrd="12" destOrd="0" presId="urn:microsoft.com/office/officeart/2005/8/layout/bProcess2"/>
    <dgm:cxn modelId="{9A1EA0ED-8FBC-4937-880E-4B3F9CA60BCE}" type="presParOf" srcId="{0238E78C-F4E8-4B4C-8934-2043685A532F}" destId="{0F3299BE-F282-4A3A-BB5C-20333C560071}" srcOrd="0" destOrd="0" presId="urn:microsoft.com/office/officeart/2005/8/layout/bProcess2"/>
    <dgm:cxn modelId="{8919CB79-714D-4D94-8FBD-A28EACC73EB6}" type="presParOf" srcId="{0238E78C-F4E8-4B4C-8934-2043685A532F}" destId="{B37CF535-D019-4C36-A0D0-0181812D6331}" srcOrd="1" destOrd="0" presId="urn:microsoft.com/office/officeart/2005/8/layout/bProcess2"/>
    <dgm:cxn modelId="{F1B0CCAA-2230-41FC-B3B8-0503C5DC3ABB}" type="presParOf" srcId="{412AFCCD-8105-4380-B441-02A3339E9DF2}" destId="{47880995-02D2-41D8-81B9-BFD0547F954A}" srcOrd="13" destOrd="0" presId="urn:microsoft.com/office/officeart/2005/8/layout/bProcess2"/>
    <dgm:cxn modelId="{74C865EF-9652-4555-B32F-2128D5745555}" type="presParOf" srcId="{412AFCCD-8105-4380-B441-02A3339E9DF2}" destId="{5BFB6FB3-3FF8-4909-881D-090C4E18BA01}" srcOrd="1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8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9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09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65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225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6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42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21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14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7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0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29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3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03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4/14/2016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33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opathy.at/wp-content/uploads/Osteoklast-2-300x224.jpg" TargetMode="External"/><Relationship Id="rId2" Type="http://schemas.openxmlformats.org/officeDocument/2006/relationships/hyperlink" Target="http://www.trialx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l.wikipedia.org/wiki/Kr&#281;tarz_mniejszy" TargetMode="External"/><Relationship Id="rId5" Type="http://schemas.openxmlformats.org/officeDocument/2006/relationships/hyperlink" Target="http://mailgrupowy.pl/files/html/693175,index_html_44e6d8c4.jpg" TargetMode="External"/><Relationship Id="rId4" Type="http://schemas.openxmlformats.org/officeDocument/2006/relationships/hyperlink" Target="http://www.pearsoned.co.uk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In Vitro (In Vivo*) 3D-printed </a:t>
            </a:r>
            <a:r>
              <a:rPr lang="pl-PL" dirty="0" err="1" smtClean="0"/>
              <a:t>biopolymeric</a:t>
            </a:r>
            <a:r>
              <a:rPr lang="pl-PL" dirty="0" smtClean="0"/>
              <a:t> </a:t>
            </a:r>
            <a:r>
              <a:rPr lang="pl-PL" dirty="0" err="1" smtClean="0"/>
              <a:t>bone</a:t>
            </a:r>
            <a:r>
              <a:rPr lang="pl-PL" dirty="0" smtClean="0"/>
              <a:t> </a:t>
            </a:r>
            <a:r>
              <a:rPr lang="pl-PL" dirty="0" err="1" smtClean="0"/>
              <a:t>scaffolds</a:t>
            </a:r>
            <a:r>
              <a:rPr lang="pl-PL" dirty="0" smtClean="0"/>
              <a:t> </a:t>
            </a:r>
            <a:r>
              <a:rPr lang="pl-PL" dirty="0" err="1" smtClean="0"/>
              <a:t>regeneration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98098"/>
            <a:ext cx="10572000" cy="1137208"/>
          </a:xfrm>
        </p:spPr>
        <p:txBody>
          <a:bodyPr>
            <a:normAutofit fontScale="92500" lnSpcReduction="10000"/>
          </a:bodyPr>
          <a:lstStyle/>
          <a:p>
            <a:r>
              <a:rPr lang="pl-PL" dirty="0" smtClean="0"/>
              <a:t>Natalia Milaniak</a:t>
            </a:r>
          </a:p>
          <a:p>
            <a:r>
              <a:rPr lang="pl-PL" dirty="0" smtClean="0"/>
              <a:t>Techniki Obrazowania i Biometria</a:t>
            </a:r>
          </a:p>
          <a:p>
            <a:r>
              <a:rPr lang="pl-PL" dirty="0" smtClean="0"/>
              <a:t>Fizyka Medyczna, AGH 2016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9756475" y="6173696"/>
            <a:ext cx="233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 smtClean="0"/>
              <a:t>*</a:t>
            </a:r>
            <a:r>
              <a:rPr lang="pl-PL" sz="1100" dirty="0" err="1" smtClean="0"/>
              <a:t>depending</a:t>
            </a:r>
            <a:r>
              <a:rPr lang="pl-PL" sz="1100" dirty="0" smtClean="0"/>
              <a:t> on In-Vitro </a:t>
            </a:r>
            <a:r>
              <a:rPr lang="pl-PL" sz="1100" dirty="0" err="1" smtClean="0"/>
              <a:t>results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86485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42" t="55173" r="33354" b="18376"/>
          <a:stretch/>
        </p:blipFill>
        <p:spPr>
          <a:xfrm>
            <a:off x="3342897" y="2581275"/>
            <a:ext cx="5506204" cy="25050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889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[15]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99028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99" t="41816" r="37478" b="44042"/>
          <a:stretch/>
        </p:blipFill>
        <p:spPr>
          <a:xfrm>
            <a:off x="2987672" y="2857500"/>
            <a:ext cx="6216654" cy="18859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50800"/>
          </a:effectLst>
        </p:spPr>
      </p:pic>
      <p:sp>
        <p:nvSpPr>
          <p:cNvPr id="4" name="TextBox 3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[15]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06786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37" t="72195" r="34532" b="13924"/>
          <a:stretch/>
        </p:blipFill>
        <p:spPr>
          <a:xfrm>
            <a:off x="2305047" y="3009900"/>
            <a:ext cx="7581904" cy="189547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[15]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88624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43" t="27674" r="36299" b="40375"/>
          <a:stretch/>
        </p:blipFill>
        <p:spPr>
          <a:xfrm>
            <a:off x="3383402" y="2590800"/>
            <a:ext cx="5425193" cy="32766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635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[15]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40607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786" t="47054" r="29670" b="12614"/>
          <a:stretch/>
        </p:blipFill>
        <p:spPr>
          <a:xfrm>
            <a:off x="3133724" y="2489132"/>
            <a:ext cx="5924550" cy="3235393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635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[10]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21986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92" t="36578" r="29228" b="18900"/>
          <a:stretch/>
        </p:blipFill>
        <p:spPr>
          <a:xfrm>
            <a:off x="3200399" y="2513272"/>
            <a:ext cx="5791200" cy="343032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635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[10]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9945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74" y="2486025"/>
            <a:ext cx="4895850" cy="361235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[14]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6570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23" t="49673" r="30260" b="10781"/>
          <a:stretch/>
        </p:blipFill>
        <p:spPr>
          <a:xfrm>
            <a:off x="2964827" y="2571751"/>
            <a:ext cx="6262343" cy="346378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381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własne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117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 descr="Superior_epiphysis_-_posterior_view.jpg (960×720)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57" y="2517775"/>
            <a:ext cx="4849284" cy="3636963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40000"/>
              </a:srgbClr>
            </a:outerShdw>
            <a:softEdge rad="101600"/>
          </a:effectLst>
        </p:spPr>
      </p:pic>
      <p:sp>
        <p:nvSpPr>
          <p:cNvPr id="4" name="TextBox 3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[12]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3928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braz 5" descr="E:\Prace inz aktualnie realizowane\Sciskanie kosci\zdjecia do pracy\kosc przed tomo.tif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9146" y="2171701"/>
            <a:ext cx="3673705" cy="421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r="14400000">
              <a:srgbClr val="000000">
                <a:alpha val="40000"/>
              </a:srgbClr>
            </a:outerShdw>
            <a:softEdge rad="762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własne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1103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Content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554471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807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braz 3" descr="E:\Prace inz aktualnie realizowane\Sciskanie kosci\zdjecia do pracy\Image1.tif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5919" y="2066925"/>
            <a:ext cx="4740160" cy="4223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r="14400000">
              <a:srgbClr val="000000">
                <a:alpha val="40000"/>
              </a:srgbClr>
            </a:outerShdw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własne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1705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917" y="2447926"/>
            <a:ext cx="4842163" cy="375557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635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własne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95761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Obraz 3" descr="E:\Prace inz aktualnie realizowane\Sciskanie kosci\zdjecia do pracy\ciecie kosci.tif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8252" y="2222286"/>
            <a:ext cx="2910523" cy="2908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pic>
        <p:nvPicPr>
          <p:cNvPr id="5" name="Obraz 4" descr="E:\Prace inz aktualnie realizowane\Sciskanie kosci\zdjecia do pracy\po wycieciu.t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291" y="2222975"/>
            <a:ext cx="3111760" cy="2907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  <p:sp>
        <p:nvSpPr>
          <p:cNvPr id="6" name="TextBox 5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własne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7627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412" y="2266951"/>
            <a:ext cx="6125174" cy="423068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635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własne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65598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braz 5" descr="E:\Prace inz aktualnie realizowane\Sciskanie kosci\zdjecia do pracy\maszyna deben w tomografie.tif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8803" y="1993900"/>
            <a:ext cx="3294392" cy="463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r="14400000">
              <a:srgbClr val="000000">
                <a:alpha val="40000"/>
              </a:srgbClr>
            </a:outerShdw>
            <a:softEdge rad="762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własne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75152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braz 3" descr="E:\Prace inz aktualnie realizowane\Sciskanie kosci\zdjecia do pracy\sciskanie deben.tif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1731" y="2122487"/>
            <a:ext cx="7300036" cy="473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57350" y="6496050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własne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620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Obraz 2" descr="E:\Prace inz aktualnie realizowane\Sciskanie kosci\!Praca inz!!\kosc 3D.tif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2864" y="2067315"/>
            <a:ext cx="5826270" cy="467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r="14400000">
              <a:srgbClr val="000000">
                <a:alpha val="40000"/>
              </a:srgbClr>
            </a:outerShdw>
            <a:softEdge rad="1016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własne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0469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608" t="34745" r="27166" b="31209"/>
          <a:stretch/>
        </p:blipFill>
        <p:spPr>
          <a:xfrm>
            <a:off x="1889685" y="2466975"/>
            <a:ext cx="8412627" cy="35623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76200"/>
          </a:effectLst>
        </p:spPr>
      </p:pic>
      <p:sp>
        <p:nvSpPr>
          <p:cNvPr id="6" name="TextBox 5"/>
          <p:cNvSpPr txBox="1"/>
          <p:nvPr/>
        </p:nvSpPr>
        <p:spPr>
          <a:xfrm>
            <a:off x="2295525" y="64865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własne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8664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019" t="21912" r="25693" b="31995"/>
          <a:stretch/>
        </p:blipFill>
        <p:spPr>
          <a:xfrm>
            <a:off x="2352267" y="2343149"/>
            <a:ext cx="7487464" cy="410527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114300"/>
          </a:effectLst>
        </p:spPr>
      </p:pic>
      <p:sp>
        <p:nvSpPr>
          <p:cNvPr id="6" name="TextBox 5"/>
          <p:cNvSpPr txBox="1"/>
          <p:nvPr/>
        </p:nvSpPr>
        <p:spPr>
          <a:xfrm>
            <a:off x="2133600" y="64484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własne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79905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82" t="31340" r="24662" b="17590"/>
          <a:stretch/>
        </p:blipFill>
        <p:spPr>
          <a:xfrm>
            <a:off x="1986328" y="2438401"/>
            <a:ext cx="8219342" cy="3762376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63500"/>
          </a:effectLst>
        </p:spPr>
      </p:pic>
      <p:sp>
        <p:nvSpPr>
          <p:cNvPr id="3" name="TextBox 2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[16]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434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http://www.vismaya-maitreya.pl/tertyyrt4t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542" y="2130724"/>
            <a:ext cx="5978914" cy="4090763"/>
          </a:xfrm>
          <a:prstGeom prst="rect">
            <a:avLst/>
          </a:prstGeom>
          <a:noFill/>
          <a:effectLst>
            <a:softEdge rad="127000"/>
          </a:effectLst>
          <a:extLst/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[4]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9343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422" t="24462" r="30151" b="7611"/>
          <a:stretch/>
        </p:blipFill>
        <p:spPr>
          <a:xfrm>
            <a:off x="3906252" y="2408567"/>
            <a:ext cx="4379494" cy="394410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77577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Osteoblast </a:t>
            </a:r>
            <a:r>
              <a:rPr lang="pl-PL" dirty="0" err="1" smtClean="0"/>
              <a:t>Isolation</a:t>
            </a:r>
            <a:r>
              <a:rPr lang="pl-PL" dirty="0" smtClean="0"/>
              <a:t> and </a:t>
            </a:r>
            <a:r>
              <a:rPr lang="pl-PL" dirty="0" err="1" smtClean="0"/>
              <a:t>Culture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Osteoblasts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isolated</a:t>
            </a:r>
            <a:r>
              <a:rPr lang="pl-PL" dirty="0" smtClean="0"/>
              <a:t> from </a:t>
            </a:r>
            <a:r>
              <a:rPr lang="pl-PL" dirty="0" err="1" smtClean="0"/>
              <a:t>neonatal</a:t>
            </a:r>
            <a:r>
              <a:rPr lang="pl-PL" dirty="0" smtClean="0"/>
              <a:t> rat </a:t>
            </a:r>
            <a:r>
              <a:rPr lang="pl-PL" dirty="0" err="1" smtClean="0"/>
              <a:t>calvaria</a:t>
            </a:r>
            <a:r>
              <a:rPr lang="pl-PL" dirty="0" smtClean="0"/>
              <a:t> by </a:t>
            </a:r>
            <a:r>
              <a:rPr lang="pl-PL" dirty="0" err="1" smtClean="0"/>
              <a:t>enzymatic</a:t>
            </a:r>
            <a:r>
              <a:rPr lang="pl-PL" dirty="0" smtClean="0"/>
              <a:t> </a:t>
            </a:r>
            <a:r>
              <a:rPr lang="pl-PL" dirty="0" err="1" smtClean="0"/>
              <a:t>digestive</a:t>
            </a:r>
            <a:r>
              <a:rPr lang="pl-PL" dirty="0" smtClean="0"/>
              <a:t> </a:t>
            </a:r>
            <a:r>
              <a:rPr lang="pl-PL" dirty="0" err="1" smtClean="0"/>
              <a:t>procces</a:t>
            </a:r>
            <a:r>
              <a:rPr lang="pl-PL" dirty="0" smtClean="0"/>
              <a:t>. </a:t>
            </a:r>
            <a:r>
              <a:rPr lang="pl-PL" dirty="0" err="1" smtClean="0"/>
              <a:t>Briefly</a:t>
            </a:r>
            <a:r>
              <a:rPr lang="pl-PL" dirty="0" smtClean="0"/>
              <a:t>, </a:t>
            </a:r>
            <a:r>
              <a:rPr lang="pl-PL" dirty="0" err="1" smtClean="0"/>
              <a:t>calvaria</a:t>
            </a:r>
            <a:r>
              <a:rPr lang="pl-PL" dirty="0" smtClean="0"/>
              <a:t> of </a:t>
            </a:r>
            <a:r>
              <a:rPr lang="pl-PL" dirty="0" err="1" smtClean="0"/>
              <a:t>rats</a:t>
            </a:r>
            <a:r>
              <a:rPr lang="pl-PL" dirty="0" smtClean="0"/>
              <a:t> </a:t>
            </a:r>
            <a:r>
              <a:rPr lang="pl-PL" dirty="0" err="1" smtClean="0"/>
              <a:t>were</a:t>
            </a:r>
            <a:r>
              <a:rPr lang="pl-PL" dirty="0" smtClean="0"/>
              <a:t> </a:t>
            </a:r>
            <a:r>
              <a:rPr lang="pl-PL" dirty="0" err="1" smtClean="0"/>
              <a:t>stripped</a:t>
            </a:r>
            <a:r>
              <a:rPr lang="pl-PL" dirty="0" smtClean="0"/>
              <a:t> of </a:t>
            </a:r>
            <a:r>
              <a:rPr lang="pl-PL" dirty="0" err="1" smtClean="0"/>
              <a:t>periosteum</a:t>
            </a:r>
            <a:r>
              <a:rPr lang="pl-PL" dirty="0" smtClean="0"/>
              <a:t>, </a:t>
            </a:r>
            <a:r>
              <a:rPr lang="pl-PL" dirty="0" err="1" smtClean="0"/>
              <a:t>minced</a:t>
            </a:r>
            <a:r>
              <a:rPr lang="pl-PL" dirty="0" smtClean="0"/>
              <a:t> and </a:t>
            </a:r>
            <a:r>
              <a:rPr lang="pl-PL" dirty="0" err="1" smtClean="0"/>
              <a:t>stirred</a:t>
            </a:r>
            <a:r>
              <a:rPr lang="pl-PL" dirty="0" smtClean="0"/>
              <a:t> in a </a:t>
            </a:r>
            <a:r>
              <a:rPr lang="pl-PL" dirty="0" err="1" smtClean="0"/>
              <a:t>collagenese</a:t>
            </a:r>
            <a:r>
              <a:rPr lang="pl-PL" dirty="0" smtClean="0"/>
              <a:t>/</a:t>
            </a:r>
            <a:r>
              <a:rPr lang="pl-PL" dirty="0" err="1" smtClean="0"/>
              <a:t>trypsin</a:t>
            </a:r>
            <a:r>
              <a:rPr lang="pl-PL" dirty="0" smtClean="0"/>
              <a:t> </a:t>
            </a:r>
            <a:r>
              <a:rPr lang="pl-PL" dirty="0" err="1" smtClean="0"/>
              <a:t>solution</a:t>
            </a:r>
            <a:r>
              <a:rPr lang="pl-PL" dirty="0" smtClean="0"/>
              <a:t> of 5mL of a 0,33% </a:t>
            </a:r>
            <a:r>
              <a:rPr lang="pl-PL" dirty="0" err="1" smtClean="0"/>
              <a:t>collagenese</a:t>
            </a:r>
            <a:r>
              <a:rPr lang="pl-PL" dirty="0" smtClean="0"/>
              <a:t> </a:t>
            </a:r>
            <a:r>
              <a:rPr lang="pl-PL" dirty="0" err="1" smtClean="0"/>
              <a:t>solution</a:t>
            </a:r>
            <a:r>
              <a:rPr lang="pl-PL" dirty="0" smtClean="0"/>
              <a:t> in Mg++ and Ca++ </a:t>
            </a:r>
            <a:r>
              <a:rPr lang="pl-PL" dirty="0" err="1" smtClean="0"/>
              <a:t>free</a:t>
            </a:r>
            <a:r>
              <a:rPr lang="pl-PL" dirty="0" smtClean="0"/>
              <a:t> </a:t>
            </a:r>
            <a:r>
              <a:rPr lang="pl-PL" dirty="0" err="1" smtClean="0"/>
              <a:t>Dulbecco’s</a:t>
            </a:r>
            <a:r>
              <a:rPr lang="pl-PL" dirty="0" smtClean="0"/>
              <a:t> </a:t>
            </a:r>
            <a:r>
              <a:rPr lang="pl-PL" dirty="0" err="1" smtClean="0"/>
              <a:t>Phosphate</a:t>
            </a:r>
            <a:r>
              <a:rPr lang="pl-PL" dirty="0" smtClean="0"/>
              <a:t> </a:t>
            </a:r>
            <a:r>
              <a:rPr lang="pl-PL" dirty="0" err="1" smtClean="0"/>
              <a:t>Buffered</a:t>
            </a:r>
            <a:r>
              <a:rPr lang="pl-PL" dirty="0" smtClean="0"/>
              <a:t> </a:t>
            </a:r>
            <a:r>
              <a:rPr lang="pl-PL" dirty="0" err="1" smtClean="0"/>
              <a:t>Saline</a:t>
            </a:r>
            <a:r>
              <a:rPr lang="pl-PL" dirty="0" smtClean="0"/>
              <a:t> (PBS) </a:t>
            </a:r>
            <a:r>
              <a:rPr lang="pl-PL" dirty="0" err="1" smtClean="0"/>
              <a:t>containing</a:t>
            </a:r>
            <a:r>
              <a:rPr lang="pl-PL" dirty="0" smtClean="0"/>
              <a:t> 2,4% </a:t>
            </a:r>
            <a:r>
              <a:rPr lang="pl-PL" dirty="0" err="1" smtClean="0"/>
              <a:t>bovine</a:t>
            </a:r>
            <a:r>
              <a:rPr lang="pl-PL" dirty="0" smtClean="0"/>
              <a:t> serum albumin (Sigma) and 1mL PET – a </a:t>
            </a:r>
            <a:r>
              <a:rPr lang="pl-PL" dirty="0" err="1" smtClean="0"/>
              <a:t>trypsin</a:t>
            </a:r>
            <a:r>
              <a:rPr lang="pl-PL" dirty="0" smtClean="0"/>
              <a:t> </a:t>
            </a:r>
            <a:r>
              <a:rPr lang="pl-PL" dirty="0" err="1" smtClean="0"/>
              <a:t>solution</a:t>
            </a:r>
            <a:r>
              <a:rPr lang="pl-PL" dirty="0" smtClean="0"/>
              <a:t> </a:t>
            </a:r>
            <a:r>
              <a:rPr lang="pl-PL" dirty="0" err="1" smtClean="0"/>
              <a:t>containing</a:t>
            </a:r>
            <a:r>
              <a:rPr lang="pl-PL" dirty="0" smtClean="0"/>
              <a:t> 0,0625% </a:t>
            </a:r>
            <a:r>
              <a:rPr lang="pl-PL" dirty="0" err="1" smtClean="0"/>
              <a:t>trypsin</a:t>
            </a:r>
            <a:r>
              <a:rPr lang="pl-PL" dirty="0" smtClean="0"/>
              <a:t> in 1,125% NaCl </a:t>
            </a:r>
            <a:r>
              <a:rPr lang="pl-PL" dirty="0" err="1" smtClean="0"/>
              <a:t>at</a:t>
            </a:r>
            <a:r>
              <a:rPr lang="pl-PL" dirty="0" smtClean="0"/>
              <a:t> 37C for </a:t>
            </a:r>
            <a:r>
              <a:rPr lang="pl-PL" dirty="0" err="1" smtClean="0"/>
              <a:t>three</a:t>
            </a:r>
            <a:r>
              <a:rPr lang="pl-PL" dirty="0" smtClean="0"/>
              <a:t> 20 min </a:t>
            </a:r>
            <a:r>
              <a:rPr lang="pl-PL" dirty="0" err="1" smtClean="0"/>
              <a:t>digestion</a:t>
            </a:r>
            <a:r>
              <a:rPr lang="pl-PL" dirty="0" smtClean="0"/>
              <a:t> </a:t>
            </a:r>
            <a:r>
              <a:rPr lang="pl-PL" dirty="0" err="1" smtClean="0"/>
              <a:t>periods</a:t>
            </a:r>
            <a:r>
              <a:rPr lang="pl-PL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5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Attachement</a:t>
            </a:r>
            <a:r>
              <a:rPr lang="pl-PL" dirty="0" smtClean="0"/>
              <a:t> of </a:t>
            </a:r>
            <a:r>
              <a:rPr lang="pl-PL" dirty="0" err="1" smtClean="0"/>
              <a:t>cells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 numer of osteoblast (</a:t>
            </a:r>
            <a:r>
              <a:rPr lang="pl-PL" dirty="0" err="1" smtClean="0"/>
              <a:t>approximately</a:t>
            </a:r>
            <a:r>
              <a:rPr lang="pl-PL" dirty="0" smtClean="0"/>
              <a:t> 50000 </a:t>
            </a:r>
            <a:r>
              <a:rPr lang="pl-PL" dirty="0" err="1" smtClean="0"/>
              <a:t>cells</a:t>
            </a:r>
            <a:r>
              <a:rPr lang="pl-PL" dirty="0" smtClean="0"/>
              <a:t>/cm2)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plated</a:t>
            </a:r>
            <a:r>
              <a:rPr lang="pl-PL" dirty="0" smtClean="0"/>
              <a:t> on the top of the </a:t>
            </a:r>
            <a:r>
              <a:rPr lang="pl-PL" dirty="0" err="1" smtClean="0"/>
              <a:t>prepared</a:t>
            </a:r>
            <a:r>
              <a:rPr lang="pl-PL" dirty="0" smtClean="0"/>
              <a:t> </a:t>
            </a:r>
            <a:r>
              <a:rPr lang="pl-PL" dirty="0" err="1" smtClean="0"/>
              <a:t>scaffold</a:t>
            </a:r>
            <a:r>
              <a:rPr lang="pl-PL" dirty="0" smtClean="0"/>
              <a:t> and on real </a:t>
            </a:r>
            <a:r>
              <a:rPr lang="pl-PL" dirty="0" err="1" smtClean="0"/>
              <a:t>cow</a:t>
            </a:r>
            <a:r>
              <a:rPr lang="pl-PL" dirty="0" smtClean="0"/>
              <a:t> </a:t>
            </a:r>
            <a:r>
              <a:rPr lang="pl-PL" dirty="0" err="1" smtClean="0"/>
              <a:t>bone</a:t>
            </a:r>
            <a:r>
              <a:rPr lang="pl-PL" dirty="0" smtClean="0"/>
              <a:t> as a </a:t>
            </a:r>
            <a:r>
              <a:rPr lang="pl-PL" dirty="0" err="1" smtClean="0"/>
              <a:t>referance</a:t>
            </a:r>
            <a:r>
              <a:rPr lang="pl-PL" dirty="0" smtClean="0"/>
              <a:t>. The </a:t>
            </a:r>
            <a:r>
              <a:rPr lang="pl-PL" dirty="0" err="1" smtClean="0"/>
              <a:t>cultures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placed</a:t>
            </a:r>
            <a:r>
              <a:rPr lang="pl-PL" dirty="0" smtClean="0"/>
              <a:t> in </a:t>
            </a:r>
            <a:r>
              <a:rPr lang="pl-PL" dirty="0" err="1" smtClean="0"/>
              <a:t>incubators</a:t>
            </a:r>
            <a:r>
              <a:rPr lang="pl-PL" dirty="0" smtClean="0"/>
              <a:t> for 0.5, 1, 2, 4, 6 and 8 </a:t>
            </a:r>
            <a:r>
              <a:rPr lang="pl-PL" dirty="0" err="1" smtClean="0"/>
              <a:t>hours</a:t>
            </a:r>
            <a:r>
              <a:rPr lang="pl-PL" dirty="0" smtClean="0"/>
              <a:t> and upon </a:t>
            </a:r>
            <a:r>
              <a:rPr lang="pl-PL" dirty="0" err="1" smtClean="0"/>
              <a:t>removal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washed</a:t>
            </a:r>
            <a:r>
              <a:rPr lang="pl-PL" dirty="0" smtClean="0"/>
              <a:t> with PBS and </a:t>
            </a:r>
            <a:r>
              <a:rPr lang="pl-PL" dirty="0" err="1" smtClean="0"/>
              <a:t>trypsinized</a:t>
            </a:r>
            <a:r>
              <a:rPr lang="pl-PL" dirty="0" smtClean="0"/>
              <a:t>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87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Proliferation</a:t>
            </a:r>
            <a:r>
              <a:rPr lang="pl-PL" dirty="0" smtClean="0"/>
              <a:t> </a:t>
            </a:r>
            <a:r>
              <a:rPr lang="pl-PL" dirty="0" err="1" smtClean="0"/>
              <a:t>Studies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Osteoblasts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plated</a:t>
            </a:r>
            <a:r>
              <a:rPr lang="pl-PL" dirty="0" smtClean="0"/>
              <a:t> on the </a:t>
            </a:r>
            <a:r>
              <a:rPr lang="pl-PL" dirty="0" err="1" smtClean="0"/>
              <a:t>scaffolds</a:t>
            </a:r>
            <a:r>
              <a:rPr lang="pl-PL" dirty="0" smtClean="0"/>
              <a:t> and </a:t>
            </a:r>
            <a:r>
              <a:rPr lang="pl-PL" dirty="0" err="1" smtClean="0"/>
              <a:t>left</a:t>
            </a:r>
            <a:r>
              <a:rPr lang="pl-PL" dirty="0" smtClean="0"/>
              <a:t> in the </a:t>
            </a:r>
            <a:r>
              <a:rPr lang="pl-PL" dirty="0" err="1" smtClean="0"/>
              <a:t>incubator</a:t>
            </a:r>
            <a:r>
              <a:rPr lang="pl-PL" dirty="0" smtClean="0"/>
              <a:t> for 8 </a:t>
            </a:r>
            <a:r>
              <a:rPr lang="pl-PL" dirty="0" err="1" smtClean="0"/>
              <a:t>hours</a:t>
            </a:r>
            <a:r>
              <a:rPr lang="pl-PL" dirty="0" smtClean="0"/>
              <a:t> </a:t>
            </a:r>
            <a:r>
              <a:rPr lang="pl-PL" dirty="0" err="1" smtClean="0"/>
              <a:t>before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additional</a:t>
            </a:r>
            <a:r>
              <a:rPr lang="pl-PL" dirty="0" smtClean="0"/>
              <a:t> 1mL of </a:t>
            </a:r>
            <a:r>
              <a:rPr lang="pl-PL" dirty="0" err="1" smtClean="0"/>
              <a:t>complete</a:t>
            </a:r>
            <a:r>
              <a:rPr lang="pl-PL" dirty="0" smtClean="0"/>
              <a:t> media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added</a:t>
            </a:r>
            <a:r>
              <a:rPr lang="pl-PL" dirty="0" smtClean="0"/>
              <a:t> to </a:t>
            </a:r>
            <a:r>
              <a:rPr lang="pl-PL" dirty="0" err="1" smtClean="0"/>
              <a:t>each</a:t>
            </a:r>
            <a:r>
              <a:rPr lang="pl-PL" dirty="0" smtClean="0"/>
              <a:t> </a:t>
            </a:r>
            <a:r>
              <a:rPr lang="pl-PL" dirty="0" err="1" smtClean="0"/>
              <a:t>scaffold</a:t>
            </a:r>
            <a:r>
              <a:rPr lang="pl-PL" dirty="0" smtClean="0"/>
              <a:t> and </a:t>
            </a:r>
            <a:r>
              <a:rPr lang="pl-PL" dirty="0" err="1" smtClean="0"/>
              <a:t>cultured</a:t>
            </a:r>
            <a:r>
              <a:rPr lang="pl-PL" dirty="0" smtClean="0"/>
              <a:t>. Cell </a:t>
            </a:r>
            <a:r>
              <a:rPr lang="pl-PL" dirty="0" err="1" smtClean="0"/>
              <a:t>proliferation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determined</a:t>
            </a:r>
            <a:r>
              <a:rPr lang="pl-PL" dirty="0" smtClean="0"/>
              <a:t> by cel </a:t>
            </a:r>
            <a:r>
              <a:rPr lang="pl-PL" dirty="0" err="1" smtClean="0"/>
              <a:t>counts</a:t>
            </a:r>
            <a:r>
              <a:rPr lang="pl-PL" dirty="0" smtClean="0"/>
              <a:t> </a:t>
            </a:r>
            <a:r>
              <a:rPr lang="pl-PL" dirty="0" err="1" smtClean="0"/>
              <a:t>after</a:t>
            </a:r>
            <a:r>
              <a:rPr lang="pl-PL" dirty="0" smtClean="0"/>
              <a:t> 1,4, 7, 14 and 30 </a:t>
            </a:r>
            <a:r>
              <a:rPr lang="pl-PL" dirty="0" err="1" smtClean="0"/>
              <a:t>days</a:t>
            </a:r>
            <a:r>
              <a:rPr lang="pl-PL" dirty="0" smtClean="0"/>
              <a:t> in </a:t>
            </a:r>
            <a:r>
              <a:rPr lang="pl-PL" dirty="0" err="1" smtClean="0"/>
              <a:t>culture</a:t>
            </a:r>
            <a:r>
              <a:rPr lang="pl-PL" dirty="0" smtClean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284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Histology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The </a:t>
            </a:r>
            <a:r>
              <a:rPr lang="pl-PL" dirty="0" err="1" smtClean="0"/>
              <a:t>cultures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rinsed</a:t>
            </a:r>
            <a:r>
              <a:rPr lang="pl-PL" dirty="0" smtClean="0"/>
              <a:t> with PBS and </a:t>
            </a:r>
            <a:r>
              <a:rPr lang="pl-PL" dirty="0" err="1" smtClean="0"/>
              <a:t>then</a:t>
            </a:r>
            <a:r>
              <a:rPr lang="pl-PL" dirty="0" smtClean="0"/>
              <a:t> </a:t>
            </a:r>
            <a:r>
              <a:rPr lang="pl-PL" dirty="0" err="1" smtClean="0"/>
              <a:t>fixed</a:t>
            </a:r>
            <a:r>
              <a:rPr lang="pl-PL" dirty="0" smtClean="0"/>
              <a:t> in 10% </a:t>
            </a:r>
            <a:r>
              <a:rPr lang="pl-PL" dirty="0" err="1" smtClean="0"/>
              <a:t>neutral</a:t>
            </a:r>
            <a:r>
              <a:rPr lang="pl-PL" dirty="0" smtClean="0"/>
              <a:t> </a:t>
            </a:r>
            <a:r>
              <a:rPr lang="pl-PL" dirty="0" err="1" smtClean="0"/>
              <a:t>buffered</a:t>
            </a:r>
            <a:r>
              <a:rPr lang="pl-PL" dirty="0" smtClean="0"/>
              <a:t> formalin. </a:t>
            </a:r>
            <a:r>
              <a:rPr lang="pl-PL" dirty="0" err="1" smtClean="0"/>
              <a:t>After</a:t>
            </a:r>
            <a:r>
              <a:rPr lang="pl-PL" dirty="0" smtClean="0"/>
              <a:t> </a:t>
            </a:r>
            <a:r>
              <a:rPr lang="pl-PL" dirty="0" err="1" smtClean="0"/>
              <a:t>being</a:t>
            </a:r>
            <a:r>
              <a:rPr lang="pl-PL" dirty="0" smtClean="0"/>
              <a:t> </a:t>
            </a:r>
            <a:r>
              <a:rPr lang="pl-PL" dirty="0" err="1" smtClean="0"/>
              <a:t>rinsed</a:t>
            </a:r>
            <a:r>
              <a:rPr lang="pl-PL" dirty="0" smtClean="0"/>
              <a:t> with </a:t>
            </a:r>
            <a:r>
              <a:rPr lang="pl-PL" dirty="0" err="1" smtClean="0"/>
              <a:t>water</a:t>
            </a:r>
            <a:r>
              <a:rPr lang="pl-PL" dirty="0" smtClean="0"/>
              <a:t> and </a:t>
            </a:r>
            <a:r>
              <a:rPr lang="pl-PL" dirty="0" err="1" smtClean="0"/>
              <a:t>air</a:t>
            </a:r>
            <a:r>
              <a:rPr lang="pl-PL" dirty="0" smtClean="0"/>
              <a:t> </a:t>
            </a:r>
            <a:r>
              <a:rPr lang="pl-PL" dirty="0" err="1" smtClean="0"/>
              <a:t>dried</a:t>
            </a:r>
            <a:r>
              <a:rPr lang="pl-PL" dirty="0" smtClean="0"/>
              <a:t> the </a:t>
            </a:r>
            <a:r>
              <a:rPr lang="pl-PL" dirty="0" err="1" smtClean="0"/>
              <a:t>samples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viewed</a:t>
            </a:r>
            <a:r>
              <a:rPr lang="pl-PL" dirty="0" smtClean="0"/>
              <a:t> </a:t>
            </a:r>
            <a:r>
              <a:rPr lang="pl-PL" dirty="0" err="1" smtClean="0"/>
              <a:t>under</a:t>
            </a:r>
            <a:r>
              <a:rPr lang="pl-PL" dirty="0" smtClean="0"/>
              <a:t> a </a:t>
            </a:r>
            <a:r>
              <a:rPr lang="pl-PL" dirty="0" err="1" smtClean="0"/>
              <a:t>microscope</a:t>
            </a:r>
            <a:r>
              <a:rPr lang="pl-PL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168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Scaffolds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After</a:t>
            </a:r>
            <a:r>
              <a:rPr lang="pl-PL" dirty="0" smtClean="0"/>
              <a:t> </a:t>
            </a:r>
            <a:r>
              <a:rPr lang="pl-PL" dirty="0" err="1" smtClean="0"/>
              <a:t>rinsing</a:t>
            </a:r>
            <a:r>
              <a:rPr lang="pl-PL" dirty="0" smtClean="0"/>
              <a:t> the </a:t>
            </a:r>
            <a:r>
              <a:rPr lang="pl-PL" dirty="0" err="1" smtClean="0"/>
              <a:t>scaffolds</a:t>
            </a:r>
            <a:r>
              <a:rPr lang="pl-PL" dirty="0" smtClean="0"/>
              <a:t> </a:t>
            </a:r>
            <a:r>
              <a:rPr lang="pl-PL" dirty="0" err="1" smtClean="0"/>
              <a:t>all</a:t>
            </a:r>
            <a:r>
              <a:rPr lang="pl-PL" dirty="0" smtClean="0"/>
              <a:t> the </a:t>
            </a:r>
            <a:r>
              <a:rPr lang="pl-PL" dirty="0" err="1" smtClean="0"/>
              <a:t>properties</a:t>
            </a:r>
            <a:r>
              <a:rPr lang="pl-PL" dirty="0" smtClean="0"/>
              <a:t> </a:t>
            </a:r>
            <a:r>
              <a:rPr lang="pl-PL" dirty="0" err="1" smtClean="0"/>
              <a:t>are</a:t>
            </a:r>
            <a:r>
              <a:rPr lang="pl-PL" dirty="0" smtClean="0"/>
              <a:t> </a:t>
            </a:r>
            <a:r>
              <a:rPr lang="pl-PL" dirty="0" err="1" smtClean="0"/>
              <a:t>measured</a:t>
            </a:r>
            <a:r>
              <a:rPr lang="pl-PL" dirty="0" smtClean="0"/>
              <a:t> </a:t>
            </a:r>
            <a:r>
              <a:rPr lang="pl-PL" dirty="0" err="1" smtClean="0"/>
              <a:t>once</a:t>
            </a:r>
            <a:r>
              <a:rPr lang="pl-PL" dirty="0" smtClean="0"/>
              <a:t> </a:t>
            </a:r>
            <a:r>
              <a:rPr lang="pl-PL" dirty="0" err="1" smtClean="0"/>
              <a:t>again</a:t>
            </a:r>
            <a:r>
              <a:rPr lang="pl-PL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471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Statistical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ANOVA</a:t>
            </a:r>
          </a:p>
          <a:p>
            <a:r>
              <a:rPr lang="pl-PL" dirty="0" err="1" smtClean="0"/>
              <a:t>Sheffe’s</a:t>
            </a:r>
            <a:r>
              <a:rPr lang="pl-PL" dirty="0" smtClean="0"/>
              <a:t> Method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5093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lvl="0">
              <a:buFont typeface="+mj-lt"/>
              <a:buAutoNum type="arabicPeriod"/>
            </a:pPr>
            <a:r>
              <a:rPr lang="pl-PL" dirty="0"/>
              <a:t>Osteoblast, </a:t>
            </a:r>
            <a:r>
              <a:rPr lang="pl-PL" i="1" dirty="0"/>
              <a:t>Portal o zdrowiu – </a:t>
            </a:r>
            <a:r>
              <a:rPr lang="pl-PL" i="1" u="sng" dirty="0">
                <a:hlinkClick r:id="rId2"/>
              </a:rPr>
              <a:t>www.trialx.com</a:t>
            </a:r>
            <a:r>
              <a:rPr lang="pl-PL" i="1" dirty="0"/>
              <a:t>. </a:t>
            </a:r>
            <a:r>
              <a:rPr lang="pl-PL" dirty="0"/>
              <a:t>[Online] [Zacytowano 30 Czerwiec 2011.] http://trialx.com/curetalk/wp-content/blogs.dir/7/files/2011/05/diseases/Osteoblast-3.jpg</a:t>
            </a:r>
          </a:p>
          <a:p>
            <a:pPr lvl="0">
              <a:buFont typeface="+mj-lt"/>
              <a:buAutoNum type="arabicPeriod"/>
            </a:pPr>
            <a:r>
              <a:rPr lang="pl-PL" dirty="0"/>
              <a:t>Osteoklast, </a:t>
            </a:r>
            <a:r>
              <a:rPr lang="pl-PL" i="1" dirty="0"/>
              <a:t>Portal o zdrowiu – homeopathy.at. </a:t>
            </a:r>
            <a:r>
              <a:rPr lang="pl-PL" dirty="0"/>
              <a:t>[Online] [Zacytowano 16 Grudzień 2011.] </a:t>
            </a:r>
            <a:r>
              <a:rPr lang="pl-PL" u="sng" dirty="0">
                <a:hlinkClick r:id="rId3"/>
              </a:rPr>
              <a:t>http://www.homeopathy.at/wp-content/uploads/Osteoklast-2-300x224.jpg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pl-PL" dirty="0"/>
              <a:t>Budowa kości zbitej, </a:t>
            </a:r>
            <a:r>
              <a:rPr lang="pl-PL" i="1" dirty="0"/>
              <a:t>Wydawnictwo książkowe - </a:t>
            </a:r>
            <a:r>
              <a:rPr lang="pl-PL" i="1" u="sng" dirty="0">
                <a:hlinkClick r:id="rId4"/>
              </a:rPr>
              <a:t>http://www.pearsoned.co.uk</a:t>
            </a:r>
            <a:r>
              <a:rPr lang="pl-PL" i="1" dirty="0"/>
              <a:t>. </a:t>
            </a:r>
            <a:r>
              <a:rPr lang="pl-PL" dirty="0"/>
              <a:t>[Online] [Zacytowano 2004] </a:t>
            </a:r>
            <a:r>
              <a:rPr lang="pl-PL" u="sng" dirty="0">
                <a:hlinkClick r:id="rId5"/>
              </a:rPr>
              <a:t>http://mailgrupowy.pl/files/html/693175,index_html_44e6d8c4.jpg</a:t>
            </a:r>
            <a:r>
              <a:rPr lang="pl-PL" dirty="0"/>
              <a:t> </a:t>
            </a:r>
          </a:p>
          <a:p>
            <a:pPr lvl="0">
              <a:buFont typeface="+mj-lt"/>
              <a:buAutoNum type="arabicPeriod"/>
            </a:pPr>
            <a:r>
              <a:rPr lang="pl-PL" b="1" dirty="0"/>
              <a:t>Tadeusz Cichocki, </a:t>
            </a:r>
            <a:r>
              <a:rPr lang="pl-PL" i="1" dirty="0"/>
              <a:t>Kompendium histologii</a:t>
            </a:r>
            <a:r>
              <a:rPr lang="pl-PL" dirty="0"/>
              <a:t>, 2002</a:t>
            </a:r>
          </a:p>
          <a:p>
            <a:pPr lvl="0">
              <a:buFont typeface="+mj-lt"/>
              <a:buAutoNum type="arabicPeriod"/>
            </a:pPr>
            <a:r>
              <a:rPr lang="pl-PL" dirty="0"/>
              <a:t>Budowa nasady kości udowej, </a:t>
            </a:r>
            <a:r>
              <a:rPr lang="pl-PL" i="1" dirty="0"/>
              <a:t>Wikipedia - </a:t>
            </a:r>
            <a:r>
              <a:rPr lang="pl-PL" i="1" u="sng" dirty="0">
                <a:hlinkClick r:id="rId6"/>
              </a:rPr>
              <a:t>http://pl.wikipedia.org/wiki/Krętarz_mniejszy</a:t>
            </a:r>
            <a:r>
              <a:rPr lang="pl-PL" i="1" dirty="0"/>
              <a:t> </a:t>
            </a:r>
            <a:r>
              <a:rPr lang="pl-PL" dirty="0"/>
              <a:t>[Online] [Zacytowano 2014] http://upload.wikimedia.org/wikipedia/commons/thumb/0/08/Superior_epiphysis_-_posterior_view.jpg/220px-Superior_epiphysis_-_posterior_view.jpg</a:t>
            </a:r>
          </a:p>
          <a:p>
            <a:pPr lvl="0">
              <a:buFont typeface="+mj-lt"/>
              <a:buAutoNum type="arabicPeriod"/>
            </a:pPr>
            <a:r>
              <a:rPr lang="en-CA" b="1" dirty="0" err="1"/>
              <a:t>Yuehuei</a:t>
            </a:r>
            <a:r>
              <a:rPr lang="en-CA" b="1" dirty="0"/>
              <a:t> H. An</a:t>
            </a:r>
            <a:r>
              <a:rPr lang="en-CA" dirty="0"/>
              <a:t>, </a:t>
            </a:r>
            <a:r>
              <a:rPr lang="en-CA" i="1" dirty="0"/>
              <a:t>Mechanical Testing of Bone and the Bone-Implant Interface</a:t>
            </a:r>
            <a:r>
              <a:rPr lang="en-CA" dirty="0"/>
              <a:t>, 2000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pl-PL" b="1" dirty="0" err="1"/>
              <a:t>Arturo</a:t>
            </a:r>
            <a:r>
              <a:rPr lang="pl-PL" b="1" dirty="0"/>
              <a:t> N. </a:t>
            </a:r>
            <a:r>
              <a:rPr lang="pl-PL" b="1" dirty="0" err="1"/>
              <a:t>Natali</a:t>
            </a:r>
            <a:r>
              <a:rPr lang="pl-PL" b="1" dirty="0"/>
              <a:t>, </a:t>
            </a:r>
            <a:r>
              <a:rPr lang="pl-PL" i="1" dirty="0" err="1"/>
              <a:t>Dental</a:t>
            </a:r>
            <a:r>
              <a:rPr lang="pl-PL" i="1" dirty="0"/>
              <a:t> </a:t>
            </a:r>
            <a:r>
              <a:rPr lang="pl-PL" i="1" dirty="0" err="1"/>
              <a:t>Biomechanics</a:t>
            </a:r>
            <a:r>
              <a:rPr lang="pl-PL" dirty="0"/>
              <a:t>, 2003</a:t>
            </a:r>
          </a:p>
          <a:p>
            <a:pPr lvl="0">
              <a:buFont typeface="+mj-lt"/>
              <a:buAutoNum type="arabicPeriod"/>
            </a:pPr>
            <a:r>
              <a:rPr lang="en-CA" b="1" dirty="0"/>
              <a:t>Alejandro A. Espinoza </a:t>
            </a:r>
            <a:r>
              <a:rPr lang="en-CA" b="1" dirty="0" err="1"/>
              <a:t>Orías</a:t>
            </a:r>
            <a:r>
              <a:rPr lang="en-CA" b="1" dirty="0"/>
              <a:t>, </a:t>
            </a:r>
            <a:r>
              <a:rPr lang="en-CA" i="1" dirty="0"/>
              <a:t>The relationship between the mechanical anisotropy of human cortical bone tissue and its microstructure</a:t>
            </a:r>
            <a:r>
              <a:rPr lang="en-CA" dirty="0"/>
              <a:t>,  </a:t>
            </a:r>
            <a:r>
              <a:rPr lang="en-CA" dirty="0" smtClean="0"/>
              <a:t>2005</a:t>
            </a:r>
            <a:endParaRPr lang="pl-PL" dirty="0" smtClean="0"/>
          </a:p>
          <a:p>
            <a:pPr lvl="0">
              <a:buFont typeface="+mj-lt"/>
              <a:buAutoNum type="arabicPeriod"/>
            </a:pPr>
            <a:r>
              <a:rPr lang="en-CA" b="1" dirty="0"/>
              <a:t>Richard B. Ashman, </a:t>
            </a:r>
            <a:r>
              <a:rPr lang="en-CA" i="1" dirty="0"/>
              <a:t>Elastic Modulus of trabecular bone material</a:t>
            </a:r>
            <a:r>
              <a:rPr lang="en-CA" dirty="0"/>
              <a:t>, 1988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en-US" b="1" dirty="0" err="1"/>
              <a:t>Benedikt</a:t>
            </a:r>
            <a:r>
              <a:rPr lang="en-US" b="1" dirty="0"/>
              <a:t> </a:t>
            </a:r>
            <a:r>
              <a:rPr lang="en-US" b="1" dirty="0" err="1"/>
              <a:t>Helgason</a:t>
            </a:r>
            <a:r>
              <a:rPr lang="en-US" b="1" dirty="0"/>
              <a:t>, </a:t>
            </a:r>
            <a:r>
              <a:rPr lang="en-US" b="1" dirty="0" err="1"/>
              <a:t>Egon</a:t>
            </a:r>
            <a:r>
              <a:rPr lang="en-US" b="1" dirty="0"/>
              <a:t> </a:t>
            </a:r>
            <a:r>
              <a:rPr lang="en-US" b="1" dirty="0" err="1"/>
              <a:t>Perilli</a:t>
            </a:r>
            <a:r>
              <a:rPr lang="en-US" b="1" dirty="0"/>
              <a:t>, Enrico </a:t>
            </a:r>
            <a:r>
              <a:rPr lang="en-US" b="1" dirty="0" err="1"/>
              <a:t>Schileo</a:t>
            </a:r>
            <a:r>
              <a:rPr lang="en-US" b="1" dirty="0"/>
              <a:t>, </a:t>
            </a:r>
            <a:r>
              <a:rPr lang="en-US" i="1" dirty="0"/>
              <a:t>Mathematical relationships between bone density and mechanical properties: A literature review</a:t>
            </a:r>
            <a:r>
              <a:rPr lang="en-US" dirty="0"/>
              <a:t>, 2007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en-US" b="1" dirty="0"/>
              <a:t>Esther Cory, Ara </a:t>
            </a:r>
            <a:r>
              <a:rPr lang="en-US" b="1" dirty="0" err="1"/>
              <a:t>Nazarian</a:t>
            </a:r>
            <a:r>
              <a:rPr lang="en-US" b="1" dirty="0"/>
              <a:t>, </a:t>
            </a:r>
            <a:r>
              <a:rPr lang="en-US" b="1" dirty="0" err="1"/>
              <a:t>Vahid</a:t>
            </a:r>
            <a:r>
              <a:rPr lang="en-US" b="1" dirty="0"/>
              <a:t> </a:t>
            </a:r>
            <a:r>
              <a:rPr lang="en-US" b="1" dirty="0" err="1"/>
              <a:t>Enezari</a:t>
            </a:r>
            <a:r>
              <a:rPr lang="en-US" b="1" dirty="0"/>
              <a:t>, </a:t>
            </a:r>
            <a:r>
              <a:rPr lang="en-US" b="1" dirty="0" err="1"/>
              <a:t>Vartan</a:t>
            </a:r>
            <a:r>
              <a:rPr lang="en-US" b="1" dirty="0"/>
              <a:t> </a:t>
            </a:r>
            <a:r>
              <a:rPr lang="en-US" b="1" dirty="0" err="1"/>
              <a:t>Vartanians</a:t>
            </a:r>
            <a:r>
              <a:rPr lang="en-US" b="1" dirty="0"/>
              <a:t>, </a:t>
            </a:r>
            <a:r>
              <a:rPr lang="en-US" i="1" dirty="0"/>
              <a:t>Compressive axial mechanical properties of rat bone as functions of bone volume fraction, apparent density and micro-</a:t>
            </a:r>
            <a:r>
              <a:rPr lang="en-US" i="1" dirty="0" err="1"/>
              <a:t>ct</a:t>
            </a:r>
            <a:r>
              <a:rPr lang="en-US" i="1" dirty="0"/>
              <a:t> based mineral density</a:t>
            </a:r>
            <a:r>
              <a:rPr lang="en-US" dirty="0"/>
              <a:t>, 2009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en-US" b="1" dirty="0"/>
              <a:t>Dieter Christian </a:t>
            </a:r>
            <a:r>
              <a:rPr lang="en-US" b="1" dirty="0" err="1"/>
              <a:t>Wirtz</a:t>
            </a:r>
            <a:r>
              <a:rPr lang="en-US" b="1" dirty="0"/>
              <a:t>, Norbert </a:t>
            </a:r>
            <a:r>
              <a:rPr lang="en-US" b="1" dirty="0" err="1"/>
              <a:t>Schiffers</a:t>
            </a:r>
            <a:r>
              <a:rPr lang="en-US" b="1" dirty="0"/>
              <a:t>, Thomas </a:t>
            </a:r>
            <a:r>
              <a:rPr lang="en-US" b="1" dirty="0" err="1"/>
              <a:t>Pandorf</a:t>
            </a:r>
            <a:r>
              <a:rPr lang="en-US" b="1" dirty="0"/>
              <a:t>, Klaus </a:t>
            </a:r>
            <a:r>
              <a:rPr lang="en-US" b="1" dirty="0" err="1"/>
              <a:t>Redermacher</a:t>
            </a:r>
            <a:r>
              <a:rPr lang="en-US" b="1" dirty="0"/>
              <a:t>, Dieter </a:t>
            </a:r>
            <a:r>
              <a:rPr lang="en-US" b="1" dirty="0" err="1"/>
              <a:t>Weichert</a:t>
            </a:r>
            <a:r>
              <a:rPr lang="en-US" b="1" dirty="0"/>
              <a:t>, </a:t>
            </a:r>
            <a:r>
              <a:rPr lang="en-US" b="1" dirty="0" err="1"/>
              <a:t>Raimund</a:t>
            </a:r>
            <a:r>
              <a:rPr lang="en-US" b="1" dirty="0"/>
              <a:t> </a:t>
            </a:r>
            <a:r>
              <a:rPr lang="en-US" b="1" dirty="0" err="1"/>
              <a:t>Forst</a:t>
            </a:r>
            <a:r>
              <a:rPr lang="en-US" b="1" dirty="0"/>
              <a:t>, </a:t>
            </a:r>
            <a:r>
              <a:rPr lang="en-US" i="1" dirty="0"/>
              <a:t>Critical evaluation of known bone material properties to realize anisotropic FE-simulation of the proximal femur</a:t>
            </a:r>
            <a:r>
              <a:rPr lang="en-US" dirty="0"/>
              <a:t>, 2000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en-US" b="1" dirty="0"/>
              <a:t>J. </a:t>
            </a:r>
            <a:r>
              <a:rPr lang="en-US" b="1" dirty="0" err="1"/>
              <a:t>Halgrin</a:t>
            </a:r>
            <a:r>
              <a:rPr lang="en-US" b="1" dirty="0"/>
              <a:t>, F. </a:t>
            </a:r>
            <a:r>
              <a:rPr lang="en-US" b="1" dirty="0" err="1"/>
              <a:t>Chaari</a:t>
            </a:r>
            <a:r>
              <a:rPr lang="en-US" b="1" dirty="0"/>
              <a:t>, E. </a:t>
            </a:r>
            <a:r>
              <a:rPr lang="en-US" b="1" dirty="0" err="1"/>
              <a:t>Markiewicz</a:t>
            </a:r>
            <a:r>
              <a:rPr lang="en-US" b="1" dirty="0"/>
              <a:t>, </a:t>
            </a:r>
            <a:r>
              <a:rPr lang="en-US" i="1" dirty="0"/>
              <a:t>On the effect of marrow in the mechanical behavior and crush response of trabecular bone</a:t>
            </a:r>
            <a:r>
              <a:rPr lang="en-US" dirty="0"/>
              <a:t>, 2011</a:t>
            </a:r>
            <a:endParaRPr lang="pl-PL" dirty="0"/>
          </a:p>
          <a:p>
            <a:pPr lvl="0">
              <a:buFont typeface="+mj-lt"/>
              <a:buAutoNum type="arabicPeriod"/>
            </a:pPr>
            <a:r>
              <a:rPr lang="pl-PL" b="1" dirty="0"/>
              <a:t>Jerzy </a:t>
            </a:r>
            <a:r>
              <a:rPr lang="pl-PL" b="1" dirty="0" err="1"/>
              <a:t>Litniewski</a:t>
            </a:r>
            <a:r>
              <a:rPr lang="pl-PL" b="1" dirty="0"/>
              <a:t>, </a:t>
            </a:r>
            <a:r>
              <a:rPr lang="pl-PL" i="1" dirty="0"/>
              <a:t>Wykorzystanie fal ultradźwiękowych do oceny zmian struktury kości gąbczastej</a:t>
            </a:r>
            <a:r>
              <a:rPr lang="pl-PL" dirty="0"/>
              <a:t>, 2006</a:t>
            </a:r>
          </a:p>
          <a:p>
            <a:pPr lvl="0">
              <a:buFont typeface="+mj-lt"/>
              <a:buAutoNum type="arabicPeriod"/>
            </a:pPr>
            <a:r>
              <a:rPr lang="pl-PL" b="1" dirty="0"/>
              <a:t>Wykład prof. dr hab. </a:t>
            </a:r>
            <a:r>
              <a:rPr lang="pl-PL" b="1" dirty="0" err="1"/>
              <a:t>Inż</a:t>
            </a:r>
            <a:r>
              <a:rPr lang="pl-PL" b="1" dirty="0"/>
              <a:t> Krzysztofa </a:t>
            </a:r>
            <a:r>
              <a:rPr lang="pl-PL" b="1" dirty="0" err="1"/>
              <a:t>Wierzbanowskiego</a:t>
            </a:r>
            <a:r>
              <a:rPr lang="pl-PL" dirty="0"/>
              <a:t> </a:t>
            </a:r>
            <a:r>
              <a:rPr lang="pl-PL" i="1" dirty="0"/>
              <a:t>Naprężenia I odkształcenia</a:t>
            </a:r>
          </a:p>
          <a:p>
            <a:pPr lvl="0">
              <a:buFont typeface="+mj-lt"/>
              <a:buAutoNum type="arabicPeriod"/>
            </a:pPr>
            <a:r>
              <a:rPr lang="pl-PL" b="1" dirty="0"/>
              <a:t>Susan L. </a:t>
            </a:r>
            <a:r>
              <a:rPr lang="pl-PL" b="1" dirty="0" err="1"/>
              <a:t>Ishaug-Riley</a:t>
            </a:r>
            <a:r>
              <a:rPr lang="pl-PL" b="1" dirty="0"/>
              <a:t>, </a:t>
            </a:r>
            <a:r>
              <a:rPr lang="pl-PL" i="1" dirty="0" err="1"/>
              <a:t>Bone</a:t>
            </a:r>
            <a:r>
              <a:rPr lang="pl-PL" i="1" dirty="0"/>
              <a:t> </a:t>
            </a:r>
            <a:r>
              <a:rPr lang="pl-PL" i="1" dirty="0" err="1"/>
              <a:t>Formation</a:t>
            </a:r>
            <a:r>
              <a:rPr lang="pl-PL" i="1" dirty="0"/>
              <a:t> by </a:t>
            </a:r>
            <a:r>
              <a:rPr lang="pl-PL" i="1" dirty="0" err="1"/>
              <a:t>three-dimensional</a:t>
            </a:r>
            <a:r>
              <a:rPr lang="pl-PL" i="1" dirty="0"/>
              <a:t> </a:t>
            </a:r>
            <a:r>
              <a:rPr lang="pl-PL" i="1" dirty="0" err="1"/>
              <a:t>osteobast</a:t>
            </a:r>
            <a:r>
              <a:rPr lang="pl-PL" i="1" dirty="0"/>
              <a:t> </a:t>
            </a:r>
            <a:r>
              <a:rPr lang="pl-PL" i="1" dirty="0" err="1"/>
              <a:t>culture</a:t>
            </a:r>
            <a:r>
              <a:rPr lang="pl-PL" i="1" dirty="0"/>
              <a:t> in </a:t>
            </a:r>
            <a:r>
              <a:rPr lang="pl-PL" i="1" dirty="0" err="1"/>
              <a:t>biodegradable</a:t>
            </a:r>
            <a:r>
              <a:rPr lang="pl-PL" i="1" dirty="0"/>
              <a:t> </a:t>
            </a:r>
            <a:r>
              <a:rPr lang="pl-PL" i="1" dirty="0" err="1"/>
              <a:t>scaffolds</a:t>
            </a:r>
            <a:r>
              <a:rPr lang="pl-PL" i="1" dirty="0"/>
              <a:t>, </a:t>
            </a:r>
            <a:r>
              <a:rPr lang="pl-PL" dirty="0" smtClean="0"/>
              <a:t>1997</a:t>
            </a:r>
            <a:endParaRPr lang="pl-PL" dirty="0"/>
          </a:p>
          <a:p>
            <a:pPr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213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Thank</a:t>
            </a:r>
            <a:r>
              <a:rPr lang="pl-PL" dirty="0" smtClean="0"/>
              <a:t> </a:t>
            </a:r>
            <a:r>
              <a:rPr lang="pl-PL" dirty="0" err="1" smtClean="0"/>
              <a:t>you</a:t>
            </a:r>
            <a:endParaRPr lang="en-GB" dirty="0"/>
          </a:p>
        </p:txBody>
      </p:sp>
      <p:pic>
        <p:nvPicPr>
          <p:cNvPr id="1026" name="Picture 2" descr="http://affairstoday.co.uk/wp-content/uploads/2014/07/o-STUDENT-SLEEPING-facebook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608" y="2588815"/>
            <a:ext cx="7266781" cy="363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94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023" t="24991" r="15134" b="12392"/>
          <a:stretch/>
        </p:blipFill>
        <p:spPr>
          <a:xfrm>
            <a:off x="2327626" y="2286001"/>
            <a:ext cx="7536745" cy="385600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228600"/>
          </a:effectLst>
        </p:spPr>
      </p:pic>
      <p:sp>
        <p:nvSpPr>
          <p:cNvPr id="4" name="TextBox 3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[15]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23060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427" t="23567" r="23939" b="10969"/>
          <a:stretch/>
        </p:blipFill>
        <p:spPr>
          <a:xfrm>
            <a:off x="3124199" y="2064023"/>
            <a:ext cx="5943599" cy="408068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1270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[15]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17629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[4]</a:t>
            </a:r>
            <a:endParaRPr lang="en-GB" sz="800" dirty="0"/>
          </a:p>
        </p:txBody>
      </p:sp>
      <p:pic>
        <p:nvPicPr>
          <p:cNvPr id="9" name="Picture 4" descr="http://image.slidesharecdn.com/lecturebonestructuremarkings-110301121105-phpapp01/95/lecture-bone-structure-markings-16-728.jpg?cb=12989816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358" y="2222500"/>
            <a:ext cx="4849284" cy="3636963"/>
          </a:xfrm>
          <a:prstGeom prst="rect">
            <a:avLst/>
          </a:prstGeom>
          <a:noFill/>
          <a:effectLst>
            <a:outerShdw blurRad="50800" dir="14400000">
              <a:srgbClr val="000000">
                <a:alpha val="4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83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 descr="http://trialx.com/curetalk/wp-content/blogs.dir/7/files/2011/05/diseases/Osteoblast-3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49" y="2324100"/>
            <a:ext cx="5981700" cy="3736181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40000"/>
              </a:srgbClr>
            </a:outerShdw>
            <a:softEdge rad="635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[2]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7048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05" y="2200275"/>
            <a:ext cx="6605588" cy="375046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889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35445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62" t="21388" r="25103" b="4496"/>
          <a:stretch/>
        </p:blipFill>
        <p:spPr>
          <a:xfrm>
            <a:off x="3536601" y="2209801"/>
            <a:ext cx="5118795" cy="42481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  <a:softEdge rad="50800"/>
          </a:effectLst>
        </p:spPr>
      </p:pic>
      <p:sp>
        <p:nvSpPr>
          <p:cNvPr id="5" name="TextBox 4"/>
          <p:cNvSpPr txBox="1"/>
          <p:nvPr/>
        </p:nvSpPr>
        <p:spPr>
          <a:xfrm>
            <a:off x="2143125" y="6334125"/>
            <a:ext cx="1447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 smtClean="0"/>
              <a:t>Źródło [16]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62144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540</TotalTime>
  <Words>718</Words>
  <Application>Microsoft Office PowerPoint</Application>
  <PresentationFormat>Widescreen</PresentationFormat>
  <Paragraphs>72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Century Gothic</vt:lpstr>
      <vt:lpstr>Wingdings 2</vt:lpstr>
      <vt:lpstr>Quotable</vt:lpstr>
      <vt:lpstr>In Vitro (In Vivo*) 3D-printed biopolymeric bone scaffolds regeneration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Osteoblast Isolation and Culture</vt:lpstr>
      <vt:lpstr>Attachement of cells</vt:lpstr>
      <vt:lpstr>Proliferation Studies</vt:lpstr>
      <vt:lpstr>Histology</vt:lpstr>
      <vt:lpstr>Scaffolds</vt:lpstr>
      <vt:lpstr>Statistical Analysis</vt:lpstr>
      <vt:lpstr>Bibliography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Vivo (In Vitro*) 3D-printed bone regeneration</dc:title>
  <dc:creator>Natalia Milaniak</dc:creator>
  <cp:lastModifiedBy>Natalia Milaniak</cp:lastModifiedBy>
  <cp:revision>23</cp:revision>
  <dcterms:created xsi:type="dcterms:W3CDTF">2016-03-15T13:10:30Z</dcterms:created>
  <dcterms:modified xsi:type="dcterms:W3CDTF">2016-04-13T22:18:03Z</dcterms:modified>
</cp:coreProperties>
</file>